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7" r:id="rId3"/>
    <p:sldId id="259" r:id="rId4"/>
    <p:sldId id="261" r:id="rId5"/>
    <p:sldId id="260" r:id="rId6"/>
    <p:sldId id="258" r:id="rId7"/>
    <p:sldId id="264" r:id="rId8"/>
    <p:sldId id="262" r:id="rId9"/>
    <p:sldId id="263" r:id="rId10"/>
    <p:sldId id="266" r:id="rId11"/>
    <p:sldId id="265" r:id="rId12"/>
    <p:sldId id="270" r:id="rId13"/>
    <p:sldId id="271" r:id="rId14"/>
    <p:sldId id="272" r:id="rId15"/>
    <p:sldId id="273" r:id="rId16"/>
    <p:sldId id="267" r:id="rId17"/>
    <p:sldId id="268" r:id="rId18"/>
    <p:sldId id="275" r:id="rId19"/>
    <p:sldId id="269" r:id="rId20"/>
    <p:sldId id="276" r:id="rId21"/>
    <p:sldId id="274" r:id="rId22"/>
    <p:sldId id="277" r:id="rId23"/>
    <p:sldId id="278" r:id="rId24"/>
    <p:sldId id="279" r:id="rId25"/>
    <p:sldId id="280" r:id="rId26"/>
    <p:sldId id="282" r:id="rId27"/>
    <p:sldId id="283" r:id="rId28"/>
    <p:sldId id="284" r:id="rId29"/>
    <p:sldId id="285" r:id="rId30"/>
    <p:sldId id="286" r:id="rId31"/>
    <p:sldId id="281" r:id="rId32"/>
    <p:sldId id="288" r:id="rId33"/>
    <p:sldId id="292" r:id="rId34"/>
    <p:sldId id="287" r:id="rId35"/>
    <p:sldId id="295" r:id="rId36"/>
    <p:sldId id="296" r:id="rId37"/>
    <p:sldId id="293" r:id="rId38"/>
    <p:sldId id="297" r:id="rId39"/>
    <p:sldId id="294" r:id="rId40"/>
    <p:sldId id="290" r:id="rId41"/>
    <p:sldId id="289" r:id="rId42"/>
    <p:sldId id="291" r:id="rId43"/>
    <p:sldId id="298" r:id="rId44"/>
    <p:sldId id="299" r:id="rId45"/>
    <p:sldId id="30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2" d="100"/>
          <a:sy n="42" d="100"/>
        </p:scale>
        <p:origin x="-19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A3863D-7BF4-AD4B-A904-A5EB7F02B649}" type="datetimeFigureOut">
              <a:rPr lang="en-US" smtClean="0"/>
              <a:t>10/16/15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ED2AA1-0D83-6446-A936-D8E2BA433C11}" type="slidenum">
              <a:rPr lang="en-US" smtClean="0"/>
              <a:t>‹#›</a:t>
            </a:fld>
            <a:endParaRPr lang="en-US"/>
          </a:p>
        </p:txBody>
      </p:sp>
    </p:spTree>
    <p:extLst>
      <p:ext uri="{BB962C8B-B14F-4D97-AF65-F5344CB8AC3E}">
        <p14:creationId xmlns:p14="http://schemas.microsoft.com/office/powerpoint/2010/main" val="5085748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4</a:t>
            </a:fld>
            <a:endParaRPr lang="en-US"/>
          </a:p>
        </p:txBody>
      </p:sp>
    </p:spTree>
    <p:extLst>
      <p:ext uri="{BB962C8B-B14F-4D97-AF65-F5344CB8AC3E}">
        <p14:creationId xmlns:p14="http://schemas.microsoft.com/office/powerpoint/2010/main" val="303811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 movement in the soil sol. And root </a:t>
            </a:r>
            <a:r>
              <a:rPr lang="en-US" dirty="0" err="1" smtClean="0"/>
              <a:t>apoplast</a:t>
            </a:r>
            <a:r>
              <a:rPr lang="en-US" dirty="0" smtClean="0"/>
              <a:t> occurs by bulk flow, driven</a:t>
            </a:r>
            <a:r>
              <a:rPr lang="en-US" baseline="0" dirty="0" smtClean="0"/>
              <a:t> primarily by the pressure gradient </a:t>
            </a:r>
          </a:p>
          <a:p>
            <a:endParaRPr lang="en-US" baseline="0" dirty="0" smtClean="0"/>
          </a:p>
          <a:p>
            <a:r>
              <a:rPr lang="en-US" baseline="0" dirty="0" smtClean="0"/>
              <a:t>Transport from the soil </a:t>
            </a:r>
            <a:r>
              <a:rPr lang="en-US" baseline="0" dirty="0" err="1" smtClean="0"/>
              <a:t>soiution</a:t>
            </a:r>
            <a:r>
              <a:rPr lang="en-US" baseline="0" dirty="0" smtClean="0"/>
              <a:t> to the xylem occurs through </a:t>
            </a:r>
            <a:r>
              <a:rPr lang="en-US" baseline="0" dirty="0" err="1" smtClean="0"/>
              <a:t>symplastic</a:t>
            </a:r>
            <a:r>
              <a:rPr lang="en-US" baseline="0" dirty="0" smtClean="0"/>
              <a:t>, </a:t>
            </a:r>
            <a:r>
              <a:rPr lang="en-US" baseline="0" dirty="0" err="1" smtClean="0"/>
              <a:t>apoplastic</a:t>
            </a:r>
            <a:r>
              <a:rPr lang="en-US" baseline="0" dirty="0" smtClean="0"/>
              <a:t> or </a:t>
            </a:r>
            <a:r>
              <a:rPr lang="en-US" baseline="0" dirty="0" err="1" smtClean="0"/>
              <a:t>transcellular</a:t>
            </a:r>
            <a:r>
              <a:rPr lang="en-US" baseline="0" dirty="0" smtClean="0"/>
              <a:t> pathways up to the endodermis where the </a:t>
            </a:r>
            <a:r>
              <a:rPr lang="en-US" baseline="0" dirty="0" err="1" smtClean="0"/>
              <a:t>capsarian</a:t>
            </a:r>
            <a:r>
              <a:rPr lang="en-US" baseline="0" dirty="0" smtClean="0"/>
              <a:t> strip </a:t>
            </a:r>
            <a:r>
              <a:rPr lang="en-US" baseline="0" dirty="0" err="1" smtClean="0"/>
              <a:t>restrictrs</a:t>
            </a:r>
            <a:r>
              <a:rPr lang="en-US" baseline="0" dirty="0" smtClean="0"/>
              <a:t> </a:t>
            </a:r>
            <a:r>
              <a:rPr lang="en-US" baseline="0" dirty="0" err="1" smtClean="0"/>
              <a:t>apoplastic</a:t>
            </a:r>
            <a:r>
              <a:rPr lang="en-US" baseline="0" dirty="0" smtClean="0"/>
              <a:t> movement. </a:t>
            </a:r>
            <a:endParaRPr lang="en-US" dirty="0"/>
          </a:p>
        </p:txBody>
      </p:sp>
      <p:sp>
        <p:nvSpPr>
          <p:cNvPr id="4" name="Slide Number Placeholder 3"/>
          <p:cNvSpPr>
            <a:spLocks noGrp="1"/>
          </p:cNvSpPr>
          <p:nvPr>
            <p:ph type="sldNum" sz="quarter" idx="10"/>
          </p:nvPr>
        </p:nvSpPr>
        <p:spPr/>
        <p:txBody>
          <a:bodyPr/>
          <a:lstStyle/>
          <a:p>
            <a:fld id="{6AC56B2B-A384-404A-B7E1-B2B6C94E7EF3}" type="slidenum">
              <a:rPr lang="en-US" smtClean="0"/>
              <a:t>29</a:t>
            </a:fld>
            <a:endParaRPr lang="en-US"/>
          </a:p>
        </p:txBody>
      </p:sp>
    </p:spTree>
    <p:extLst>
      <p:ext uri="{BB962C8B-B14F-4D97-AF65-F5344CB8AC3E}">
        <p14:creationId xmlns:p14="http://schemas.microsoft.com/office/powerpoint/2010/main" val="4166177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 mainly want to illustrate is how salt tolerance is</a:t>
            </a:r>
            <a:r>
              <a:rPr lang="en-US" baseline="0" dirty="0" smtClean="0"/>
              <a:t> defined when looking at the foliar concentrations of either Na or K</a:t>
            </a:r>
            <a:endParaRPr lang="en-US" dirty="0"/>
          </a:p>
        </p:txBody>
      </p:sp>
      <p:sp>
        <p:nvSpPr>
          <p:cNvPr id="4" name="Slide Number Placeholder 3"/>
          <p:cNvSpPr>
            <a:spLocks noGrp="1"/>
          </p:cNvSpPr>
          <p:nvPr>
            <p:ph type="sldNum" sz="quarter" idx="10"/>
          </p:nvPr>
        </p:nvSpPr>
        <p:spPr/>
        <p:txBody>
          <a:bodyPr/>
          <a:lstStyle/>
          <a:p>
            <a:fld id="{F5DF8DAA-2F58-8544-925F-A6D2995AAE47}" type="slidenum">
              <a:rPr lang="en-US" smtClean="0"/>
              <a:t>30</a:t>
            </a:fld>
            <a:endParaRPr lang="en-US"/>
          </a:p>
        </p:txBody>
      </p:sp>
    </p:spTree>
    <p:extLst>
      <p:ext uri="{BB962C8B-B14F-4D97-AF65-F5344CB8AC3E}">
        <p14:creationId xmlns:p14="http://schemas.microsoft.com/office/powerpoint/2010/main" val="722569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Submergence of rice (Oryza sativa) during the monsoon flooding season seriously limits rice production in south and southeast Asia, causing annual losses of over one billion U.S. dollars (</a:t>
            </a:r>
            <a:r>
              <a:rPr lang="en-US" dirty="0" err="1" smtClean="0"/>
              <a:t>Xu</a:t>
            </a:r>
            <a:r>
              <a:rPr lang="en-US" dirty="0" smtClean="0"/>
              <a:t> et al., 2006). Complete submergence for 1 to 2 weeks leads to death of most rice cultivars (</a:t>
            </a:r>
            <a:r>
              <a:rPr lang="en-US" dirty="0" err="1" smtClean="0"/>
              <a:t>Xu</a:t>
            </a:r>
            <a:r>
              <a:rPr lang="en-US" dirty="0" smtClean="0"/>
              <a:t> et al., 2006; </a:t>
            </a:r>
            <a:r>
              <a:rPr lang="en-US" dirty="0" err="1" smtClean="0"/>
              <a:t>Perata</a:t>
            </a:r>
            <a:r>
              <a:rPr lang="en-US" dirty="0" smtClean="0"/>
              <a:t> and </a:t>
            </a:r>
            <a:r>
              <a:rPr lang="en-US" dirty="0" err="1" smtClean="0"/>
              <a:t>Voesenek</a:t>
            </a:r>
            <a:r>
              <a:rPr lang="en-US" dirty="0" smtClean="0"/>
              <a:t>, 2007). However, some cultivars, such as FR13A (an </a:t>
            </a:r>
            <a:r>
              <a:rPr lang="en-US" dirty="0" err="1" smtClean="0"/>
              <a:t>indica</a:t>
            </a:r>
            <a:r>
              <a:rPr lang="en-US" dirty="0" smtClean="0"/>
              <a:t> rice), can survive up to 2 weeks of complete submergence.</a:t>
            </a:r>
          </a:p>
          <a:p>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32</a:t>
            </a:fld>
            <a:endParaRPr lang="en-US"/>
          </a:p>
        </p:txBody>
      </p:sp>
    </p:spTree>
    <p:extLst>
      <p:ext uri="{BB962C8B-B14F-4D97-AF65-F5344CB8AC3E}">
        <p14:creationId xmlns:p14="http://schemas.microsoft.com/office/powerpoint/2010/main" val="269142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Multidrug</a:t>
            </a:r>
            <a:r>
              <a:rPr lang="en-US" baseline="0" dirty="0" smtClean="0"/>
              <a:t> and toxic compound extrusion transporters, facilitate citrate export out of root tips,</a:t>
            </a:r>
          </a:p>
          <a:p>
            <a:endParaRPr lang="en-US" baseline="0" dirty="0" smtClean="0"/>
          </a:p>
          <a:p>
            <a:r>
              <a:rPr lang="en-US" baseline="0" dirty="0" smtClean="0"/>
              <a:t>Highly Al tolerant plants have higher expression of MATEs </a:t>
            </a:r>
          </a:p>
          <a:p>
            <a:endParaRPr lang="en-US" baseline="0" dirty="0" smtClean="0"/>
          </a:p>
          <a:p>
            <a:r>
              <a:rPr lang="en-US" baseline="0" dirty="0" smtClean="0"/>
              <a:t>Not known whether overexpression confers higher yield</a:t>
            </a:r>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34</a:t>
            </a:fld>
            <a:endParaRPr lang="en-US"/>
          </a:p>
        </p:txBody>
      </p:sp>
    </p:spTree>
    <p:extLst>
      <p:ext uri="{BB962C8B-B14F-4D97-AF65-F5344CB8AC3E}">
        <p14:creationId xmlns:p14="http://schemas.microsoft.com/office/powerpoint/2010/main" val="3437120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Submergence of rice (Oryza sativa) during the monsoon flooding season seriously limits rice production in south and southeast Asia, causing annual losses of over one billion U.S. dollars (</a:t>
            </a:r>
            <a:r>
              <a:rPr lang="en-US" dirty="0" err="1" smtClean="0"/>
              <a:t>Xu</a:t>
            </a:r>
            <a:r>
              <a:rPr lang="en-US" dirty="0" smtClean="0"/>
              <a:t> et al., 2006). Complete submergence for 1 to 2 weeks leads to death of most rice cultivars (</a:t>
            </a:r>
            <a:r>
              <a:rPr lang="en-US" dirty="0" err="1" smtClean="0"/>
              <a:t>Xu</a:t>
            </a:r>
            <a:r>
              <a:rPr lang="en-US" dirty="0" smtClean="0"/>
              <a:t> et al., 2006; </a:t>
            </a:r>
            <a:r>
              <a:rPr lang="en-US" dirty="0" err="1" smtClean="0"/>
              <a:t>Perata</a:t>
            </a:r>
            <a:r>
              <a:rPr lang="en-US" dirty="0" smtClean="0"/>
              <a:t> and </a:t>
            </a:r>
            <a:r>
              <a:rPr lang="en-US" dirty="0" err="1" smtClean="0"/>
              <a:t>Voesenek</a:t>
            </a:r>
            <a:r>
              <a:rPr lang="en-US" dirty="0" smtClean="0"/>
              <a:t>, 2007). However, some cultivars, such as FR13A (an </a:t>
            </a:r>
            <a:r>
              <a:rPr lang="en-US" dirty="0" err="1" smtClean="0"/>
              <a:t>indica</a:t>
            </a:r>
            <a:r>
              <a:rPr lang="en-US" dirty="0" smtClean="0"/>
              <a:t> rice), can survive up to 2 weeks of complete submergence.</a:t>
            </a:r>
          </a:p>
          <a:p>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36</a:t>
            </a:fld>
            <a:endParaRPr lang="en-US"/>
          </a:p>
        </p:txBody>
      </p:sp>
    </p:spTree>
    <p:extLst>
      <p:ext uri="{BB962C8B-B14F-4D97-AF65-F5344CB8AC3E}">
        <p14:creationId xmlns:p14="http://schemas.microsoft.com/office/powerpoint/2010/main" val="2691429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a:t>
            </a:r>
            <a:r>
              <a:rPr lang="en-US" baseline="0" dirty="0" smtClean="0"/>
              <a:t> Sativa japonica doesn’t have pup1, but has PSTOL1</a:t>
            </a:r>
          </a:p>
          <a:p>
            <a:r>
              <a:rPr lang="en-US" baseline="0" dirty="0" smtClean="0"/>
              <a:t>O. Sativa </a:t>
            </a:r>
            <a:r>
              <a:rPr lang="en-US" baseline="0" dirty="0" err="1" smtClean="0"/>
              <a:t>Kasalath</a:t>
            </a:r>
            <a:r>
              <a:rPr lang="en-US" baseline="0" dirty="0" smtClean="0"/>
              <a:t> doesn’t have PSTOL1, because missing that part of the </a:t>
            </a:r>
            <a:r>
              <a:rPr lang="en-US" baseline="0" dirty="0" err="1" smtClean="0"/>
              <a:t>chr</a:t>
            </a:r>
            <a:r>
              <a:rPr lang="en-US" baseline="0" dirty="0" smtClean="0"/>
              <a:t> bearing PSTOL1</a:t>
            </a:r>
          </a:p>
          <a:p>
            <a:endParaRPr lang="en-US" baseline="0" dirty="0" smtClean="0"/>
          </a:p>
          <a:p>
            <a:endParaRPr lang="en-US" baseline="0" dirty="0" smtClean="0"/>
          </a:p>
          <a:p>
            <a:r>
              <a:rPr lang="en-US" baseline="0" dirty="0" smtClean="0"/>
              <a:t>PSTOL responsible for enhanced Pi acquisition</a:t>
            </a:r>
          </a:p>
        </p:txBody>
      </p:sp>
      <p:sp>
        <p:nvSpPr>
          <p:cNvPr id="4" name="Slide Number Placeholder 3"/>
          <p:cNvSpPr>
            <a:spLocks noGrp="1"/>
          </p:cNvSpPr>
          <p:nvPr>
            <p:ph type="sldNum" sz="quarter" idx="10"/>
          </p:nvPr>
        </p:nvSpPr>
        <p:spPr/>
        <p:txBody>
          <a:bodyPr/>
          <a:lstStyle/>
          <a:p>
            <a:fld id="{1DED2AA1-0D83-6446-A936-D8E2BA433C11}" type="slidenum">
              <a:rPr lang="en-US" smtClean="0"/>
              <a:t>39</a:t>
            </a:fld>
            <a:endParaRPr lang="en-US"/>
          </a:p>
        </p:txBody>
      </p:sp>
    </p:spTree>
    <p:extLst>
      <p:ext uri="{BB962C8B-B14F-4D97-AF65-F5344CB8AC3E}">
        <p14:creationId xmlns:p14="http://schemas.microsoft.com/office/powerpoint/2010/main" val="665149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Submergence of rice (Oryza sativa) during the monsoon flooding season seriously limits rice production in south and southeast Asia, causing annual losses of over one billion U.S. dollars (</a:t>
            </a:r>
            <a:r>
              <a:rPr lang="en-US" dirty="0" err="1" smtClean="0"/>
              <a:t>Xu</a:t>
            </a:r>
            <a:r>
              <a:rPr lang="en-US" dirty="0" smtClean="0"/>
              <a:t> et al., 2006). Complete submergence for 1 to 2 weeks leads to death of most rice cultivars (</a:t>
            </a:r>
            <a:r>
              <a:rPr lang="en-US" dirty="0" err="1" smtClean="0"/>
              <a:t>Xu</a:t>
            </a:r>
            <a:r>
              <a:rPr lang="en-US" dirty="0" smtClean="0"/>
              <a:t> et al., 2006; </a:t>
            </a:r>
            <a:r>
              <a:rPr lang="en-US" dirty="0" err="1" smtClean="0"/>
              <a:t>Perata</a:t>
            </a:r>
            <a:r>
              <a:rPr lang="en-US" dirty="0" smtClean="0"/>
              <a:t> and </a:t>
            </a:r>
            <a:r>
              <a:rPr lang="en-US" dirty="0" err="1" smtClean="0"/>
              <a:t>Voesenek</a:t>
            </a:r>
            <a:r>
              <a:rPr lang="en-US" dirty="0" smtClean="0"/>
              <a:t>, 2007). However, some cultivars, such as FR13A (an </a:t>
            </a:r>
            <a:r>
              <a:rPr lang="en-US" dirty="0" err="1" smtClean="0"/>
              <a:t>indica</a:t>
            </a:r>
            <a:r>
              <a:rPr lang="en-US" dirty="0" smtClean="0"/>
              <a:t> rice), can survive up to 2 weeks of complete submergence.</a:t>
            </a:r>
          </a:p>
          <a:p>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40</a:t>
            </a:fld>
            <a:endParaRPr lang="en-US"/>
          </a:p>
        </p:txBody>
      </p:sp>
    </p:spTree>
    <p:extLst>
      <p:ext uri="{BB962C8B-B14F-4D97-AF65-F5344CB8AC3E}">
        <p14:creationId xmlns:p14="http://schemas.microsoft.com/office/powerpoint/2010/main" val="2691429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wheat,</a:t>
            </a:r>
            <a:r>
              <a:rPr lang="en-US" baseline="0" dirty="0" smtClean="0"/>
              <a:t> there are two types of crop varieties, those that are winter and spring varieties…the winter varieties, need the cold to </a:t>
            </a:r>
            <a:r>
              <a:rPr lang="en-US" baseline="0" dirty="0" err="1" smtClean="0"/>
              <a:t>floewr</a:t>
            </a:r>
            <a:r>
              <a:rPr lang="en-US" baseline="0" dirty="0" smtClean="0"/>
              <a:t>, whereas spring vars. Are intolerant to chilling. </a:t>
            </a:r>
          </a:p>
          <a:p>
            <a:endParaRPr lang="en-US" baseline="0" dirty="0" smtClean="0"/>
          </a:p>
          <a:p>
            <a:r>
              <a:rPr lang="en-US" baseline="0" dirty="0" smtClean="0"/>
              <a:t>Winter variety, expression of VRN1 limits CBF transcription….short day and cold are required to accumulate and flowering time</a:t>
            </a:r>
          </a:p>
          <a:p>
            <a:endParaRPr lang="en-US" baseline="0" dirty="0" smtClean="0"/>
          </a:p>
          <a:p>
            <a:r>
              <a:rPr lang="en-US" baseline="0" dirty="0" smtClean="0"/>
              <a:t>Spring varieties have constitutive VRN1 </a:t>
            </a:r>
            <a:r>
              <a:rPr lang="en-US" baseline="0" dirty="0" err="1" smtClean="0"/>
              <a:t>expsn</a:t>
            </a:r>
            <a:r>
              <a:rPr lang="en-US" baseline="0" dirty="0" smtClean="0"/>
              <a:t> </a:t>
            </a:r>
            <a:r>
              <a:rPr lang="en-US" baseline="0" dirty="0" err="1" smtClean="0"/>
              <a:t>lvls</a:t>
            </a:r>
            <a:r>
              <a:rPr lang="en-US" baseline="0" dirty="0" smtClean="0"/>
              <a:t> </a:t>
            </a:r>
          </a:p>
          <a:p>
            <a:endParaRPr lang="en-US" baseline="0" dirty="0" smtClean="0"/>
          </a:p>
          <a:p>
            <a:r>
              <a:rPr lang="en-US" baseline="0" dirty="0" smtClean="0"/>
              <a:t>With regards to rice, rice is very sensitive to cold, and some work has been done to identify transcriptional networks that may respond more slowly than the CBF pathway to low temps. Several QTLs have been found</a:t>
            </a:r>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41</a:t>
            </a:fld>
            <a:endParaRPr lang="en-US"/>
          </a:p>
        </p:txBody>
      </p:sp>
    </p:spTree>
    <p:extLst>
      <p:ext uri="{BB962C8B-B14F-4D97-AF65-F5344CB8AC3E}">
        <p14:creationId xmlns:p14="http://schemas.microsoft.com/office/powerpoint/2010/main" val="171414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Submergence of rice (Oryza sativa) during the monsoon flooding season seriously limits rice production in south and southeast Asia, causing annual losses of over one billion U.S. dollars (</a:t>
            </a:r>
            <a:r>
              <a:rPr lang="en-US" dirty="0" err="1" smtClean="0"/>
              <a:t>Xu</a:t>
            </a:r>
            <a:r>
              <a:rPr lang="en-US" dirty="0" smtClean="0"/>
              <a:t> et al., 2006). Complete submergence for 1 to 2 weeks leads to death of most rice cultivars (</a:t>
            </a:r>
            <a:r>
              <a:rPr lang="en-US" dirty="0" err="1" smtClean="0"/>
              <a:t>Xu</a:t>
            </a:r>
            <a:r>
              <a:rPr lang="en-US" dirty="0" smtClean="0"/>
              <a:t> et al., 2006; </a:t>
            </a:r>
            <a:r>
              <a:rPr lang="en-US" dirty="0" err="1" smtClean="0"/>
              <a:t>Perata</a:t>
            </a:r>
            <a:r>
              <a:rPr lang="en-US" dirty="0" smtClean="0"/>
              <a:t> and </a:t>
            </a:r>
            <a:r>
              <a:rPr lang="en-US" dirty="0" err="1" smtClean="0"/>
              <a:t>Voesenek</a:t>
            </a:r>
            <a:r>
              <a:rPr lang="en-US" dirty="0" smtClean="0"/>
              <a:t>, 2007). However, some cultivars, such as FR13A (an </a:t>
            </a:r>
            <a:r>
              <a:rPr lang="en-US" dirty="0" err="1" smtClean="0"/>
              <a:t>indica</a:t>
            </a:r>
            <a:r>
              <a:rPr lang="en-US" dirty="0" smtClean="0"/>
              <a:t> rice), can survive up to 2 weeks of complete submergence.</a:t>
            </a:r>
          </a:p>
          <a:p>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42</a:t>
            </a:fld>
            <a:endParaRPr lang="en-US"/>
          </a:p>
        </p:txBody>
      </p:sp>
    </p:spTree>
    <p:extLst>
      <p:ext uri="{BB962C8B-B14F-4D97-AF65-F5344CB8AC3E}">
        <p14:creationId xmlns:p14="http://schemas.microsoft.com/office/powerpoint/2010/main" val="269142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Quiescence</a:t>
            </a:r>
            <a:r>
              <a:rPr lang="en-US" baseline="0" dirty="0" smtClean="0"/>
              <a:t> strategy</a:t>
            </a:r>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17</a:t>
            </a:fld>
            <a:endParaRPr lang="en-US"/>
          </a:p>
        </p:txBody>
      </p:sp>
    </p:spTree>
    <p:extLst>
      <p:ext uri="{BB962C8B-B14F-4D97-AF65-F5344CB8AC3E}">
        <p14:creationId xmlns:p14="http://schemas.microsoft.com/office/powerpoint/2010/main" val="3752341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SLR1 SLRL1 impede </a:t>
            </a:r>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18</a:t>
            </a:fld>
            <a:endParaRPr lang="en-US"/>
          </a:p>
        </p:txBody>
      </p:sp>
    </p:spTree>
    <p:extLst>
      <p:ext uri="{BB962C8B-B14F-4D97-AF65-F5344CB8AC3E}">
        <p14:creationId xmlns:p14="http://schemas.microsoft.com/office/powerpoint/2010/main" val="1922523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Submergence of rice (Oryza sativa) during the monsoon flooding season seriously limits rice production in south and southeast Asia, causing annual losses of over one billion U.S. dollars (</a:t>
            </a:r>
            <a:r>
              <a:rPr lang="en-US" dirty="0" err="1" smtClean="0"/>
              <a:t>Xu</a:t>
            </a:r>
            <a:r>
              <a:rPr lang="en-US" dirty="0" smtClean="0"/>
              <a:t> et al., 2006). Complete submergence for 1 to 2 weeks leads to death of most rice cultivars (</a:t>
            </a:r>
            <a:r>
              <a:rPr lang="en-US" dirty="0" err="1" smtClean="0"/>
              <a:t>Xu</a:t>
            </a:r>
            <a:r>
              <a:rPr lang="en-US" dirty="0" smtClean="0"/>
              <a:t> et al., 2006; </a:t>
            </a:r>
            <a:r>
              <a:rPr lang="en-US" dirty="0" err="1" smtClean="0"/>
              <a:t>Perata</a:t>
            </a:r>
            <a:r>
              <a:rPr lang="en-US" dirty="0" smtClean="0"/>
              <a:t> and </a:t>
            </a:r>
            <a:r>
              <a:rPr lang="en-US" dirty="0" err="1" smtClean="0"/>
              <a:t>Voesenek</a:t>
            </a:r>
            <a:r>
              <a:rPr lang="en-US" dirty="0" smtClean="0"/>
              <a:t>, 2007). However, some cultivars, such as FR13A (an </a:t>
            </a:r>
            <a:r>
              <a:rPr lang="en-US" dirty="0" err="1" smtClean="0"/>
              <a:t>indica</a:t>
            </a:r>
            <a:r>
              <a:rPr lang="en-US" dirty="0" smtClean="0"/>
              <a:t> rice), can survive up to 2 weeks of complete submergence.</a:t>
            </a:r>
          </a:p>
          <a:p>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21</a:t>
            </a:fld>
            <a:endParaRPr lang="en-US"/>
          </a:p>
        </p:txBody>
      </p:sp>
    </p:spTree>
    <p:extLst>
      <p:ext uri="{BB962C8B-B14F-4D97-AF65-F5344CB8AC3E}">
        <p14:creationId xmlns:p14="http://schemas.microsoft.com/office/powerpoint/2010/main" val="2691429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22</a:t>
            </a:fld>
            <a:endParaRPr lang="en-US"/>
          </a:p>
        </p:txBody>
      </p:sp>
    </p:spTree>
    <p:extLst>
      <p:ext uri="{BB962C8B-B14F-4D97-AF65-F5344CB8AC3E}">
        <p14:creationId xmlns:p14="http://schemas.microsoft.com/office/powerpoint/2010/main" val="1169316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Submergence of rice (Oryza sativa) during the monsoon flooding season seriously limits rice production in south and southeast Asia, causing annual losses of over one billion U.S. dollars (</a:t>
            </a:r>
            <a:r>
              <a:rPr lang="en-US" dirty="0" err="1" smtClean="0"/>
              <a:t>Xu</a:t>
            </a:r>
            <a:r>
              <a:rPr lang="en-US" dirty="0" smtClean="0"/>
              <a:t> et al., 2006). Complete submergence for 1 to 2 weeks leads to death of most rice cultivars (</a:t>
            </a:r>
            <a:r>
              <a:rPr lang="en-US" dirty="0" err="1" smtClean="0"/>
              <a:t>Xu</a:t>
            </a:r>
            <a:r>
              <a:rPr lang="en-US" dirty="0" smtClean="0"/>
              <a:t> et al., 2006; </a:t>
            </a:r>
            <a:r>
              <a:rPr lang="en-US" dirty="0" err="1" smtClean="0"/>
              <a:t>Perata</a:t>
            </a:r>
            <a:r>
              <a:rPr lang="en-US" dirty="0" smtClean="0"/>
              <a:t> and </a:t>
            </a:r>
            <a:r>
              <a:rPr lang="en-US" dirty="0" err="1" smtClean="0"/>
              <a:t>Voesenek</a:t>
            </a:r>
            <a:r>
              <a:rPr lang="en-US" dirty="0" smtClean="0"/>
              <a:t>, 2007). However, some cultivars, such as FR13A (an </a:t>
            </a:r>
            <a:r>
              <a:rPr lang="en-US" dirty="0" err="1" smtClean="0"/>
              <a:t>indica</a:t>
            </a:r>
            <a:r>
              <a:rPr lang="en-US" dirty="0" smtClean="0"/>
              <a:t> rice), can survive up to 2 weeks of complete submergence.</a:t>
            </a:r>
          </a:p>
          <a:p>
            <a:endParaRPr lang="en-US" dirty="0"/>
          </a:p>
        </p:txBody>
      </p:sp>
      <p:sp>
        <p:nvSpPr>
          <p:cNvPr id="4" name="Slide Number Placeholder 3"/>
          <p:cNvSpPr>
            <a:spLocks noGrp="1"/>
          </p:cNvSpPr>
          <p:nvPr>
            <p:ph type="sldNum" sz="quarter" idx="10"/>
          </p:nvPr>
        </p:nvSpPr>
        <p:spPr/>
        <p:txBody>
          <a:bodyPr/>
          <a:lstStyle/>
          <a:p>
            <a:fld id="{1DED2AA1-0D83-6446-A936-D8E2BA433C11}" type="slidenum">
              <a:rPr lang="en-US" smtClean="0"/>
              <a:t>25</a:t>
            </a:fld>
            <a:endParaRPr lang="en-US"/>
          </a:p>
        </p:txBody>
      </p:sp>
    </p:spTree>
    <p:extLst>
      <p:ext uri="{BB962C8B-B14F-4D97-AF65-F5344CB8AC3E}">
        <p14:creationId xmlns:p14="http://schemas.microsoft.com/office/powerpoint/2010/main" val="269142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method of exclusion</a:t>
            </a:r>
            <a:r>
              <a:rPr lang="en-US" baseline="0" dirty="0" smtClean="0"/>
              <a:t> and compartmentalization is something that each cell can do spanning from the root hairs to the cells throughout the root and the shoot. But for now, we’ll consider this to be a root hair cell.</a:t>
            </a:r>
          </a:p>
          <a:p>
            <a:endParaRPr lang="en-US" baseline="0" dirty="0" smtClean="0"/>
          </a:p>
          <a:p>
            <a:r>
              <a:rPr lang="en-US" baseline="0" dirty="0" smtClean="0"/>
              <a:t>Compartmentalizing the sodium into the vacuole minimizes the amount of salt in the cytoplasm that can affect protein stability </a:t>
            </a:r>
          </a:p>
          <a:p>
            <a:endParaRPr lang="en-US" baseline="0" dirty="0" smtClean="0"/>
          </a:p>
          <a:p>
            <a:r>
              <a:rPr lang="en-US" baseline="0" dirty="0" smtClean="0"/>
              <a:t>Nonselective </a:t>
            </a:r>
            <a:r>
              <a:rPr lang="en-US" baseline="0" dirty="0" err="1" smtClean="0"/>
              <a:t>Cation</a:t>
            </a:r>
            <a:r>
              <a:rPr lang="en-US" baseline="0" dirty="0" smtClean="0"/>
              <a:t> channel family members: AKT1 are involved in </a:t>
            </a:r>
            <a:r>
              <a:rPr lang="en-US" baseline="0" dirty="0" err="1" smtClean="0"/>
              <a:t>hihg</a:t>
            </a:r>
            <a:r>
              <a:rPr lang="en-US" baseline="0" dirty="0" smtClean="0"/>
              <a:t> affinity K acquisition; low affinity transporter HKT </a:t>
            </a:r>
            <a:r>
              <a:rPr lang="en-US" baseline="0" dirty="0" err="1" smtClean="0"/>
              <a:t>calss</a:t>
            </a:r>
            <a:r>
              <a:rPr lang="en-US" baseline="0" dirty="0" smtClean="0"/>
              <a:t> 1 and 2 members</a:t>
            </a:r>
          </a:p>
          <a:p>
            <a:endParaRPr lang="en-US" baseline="0" dirty="0" smtClean="0"/>
          </a:p>
          <a:p>
            <a:r>
              <a:rPr lang="en-US" baseline="0" dirty="0" smtClean="0"/>
              <a:t>The relative contribution of these channels and transporters to Na uptake is equivocal, although studies indicate that NSCCs and HKT1 </a:t>
            </a:r>
            <a:r>
              <a:rPr lang="en-US" baseline="0" dirty="0" err="1" smtClean="0"/>
              <a:t>transporers</a:t>
            </a:r>
            <a:r>
              <a:rPr lang="en-US" baseline="0" dirty="0" smtClean="0"/>
              <a:t> are major contributors </a:t>
            </a:r>
          </a:p>
          <a:p>
            <a:endParaRPr lang="en-US" baseline="0" dirty="0" smtClean="0"/>
          </a:p>
          <a:p>
            <a:endParaRPr lang="en-US" baseline="0" dirty="0" smtClean="0"/>
          </a:p>
          <a:p>
            <a:r>
              <a:rPr lang="en-US" baseline="0" dirty="0" smtClean="0"/>
              <a:t>NHX family of </a:t>
            </a:r>
            <a:r>
              <a:rPr lang="en-US" baseline="0" dirty="0" err="1" smtClean="0"/>
              <a:t>cation</a:t>
            </a:r>
            <a:r>
              <a:rPr lang="en-US" baseline="0" dirty="0" smtClean="0"/>
              <a:t> transporters that </a:t>
            </a:r>
            <a:r>
              <a:rPr lang="en-US" baseline="0" dirty="0" err="1" smtClean="0"/>
              <a:t>afcilityate</a:t>
            </a:r>
            <a:r>
              <a:rPr lang="en-US" baseline="0" dirty="0" smtClean="0"/>
              <a:t> Na, K and pH homeostasis </a:t>
            </a:r>
          </a:p>
        </p:txBody>
      </p:sp>
      <p:sp>
        <p:nvSpPr>
          <p:cNvPr id="4" name="Slide Number Placeholder 3"/>
          <p:cNvSpPr>
            <a:spLocks noGrp="1"/>
          </p:cNvSpPr>
          <p:nvPr>
            <p:ph type="sldNum" sz="quarter" idx="10"/>
          </p:nvPr>
        </p:nvSpPr>
        <p:spPr/>
        <p:txBody>
          <a:bodyPr/>
          <a:lstStyle/>
          <a:p>
            <a:fld id="{6AC56B2B-A384-404A-B7E1-B2B6C94E7EF3}" type="slidenum">
              <a:rPr lang="en-US" smtClean="0"/>
              <a:t>26</a:t>
            </a:fld>
            <a:endParaRPr lang="en-US"/>
          </a:p>
        </p:txBody>
      </p:sp>
    </p:spTree>
    <p:extLst>
      <p:ext uri="{BB962C8B-B14F-4D97-AF65-F5344CB8AC3E}">
        <p14:creationId xmlns:p14="http://schemas.microsoft.com/office/powerpoint/2010/main" val="163419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species, the affinity to Na and K vary</a:t>
            </a:r>
            <a:r>
              <a:rPr lang="en-US" baseline="0" dirty="0" smtClean="0"/>
              <a:t> for these two transporters. For plants that have been characterized to be more salt tolerant, they have a more selective transporter that allows for the movement of K over Na. </a:t>
            </a:r>
          </a:p>
          <a:p>
            <a:endParaRPr lang="en-US" baseline="0" dirty="0" smtClean="0"/>
          </a:p>
          <a:p>
            <a:r>
              <a:rPr lang="en-US" baseline="0" dirty="0" smtClean="0"/>
              <a:t>Some halophiles and salt tolerant species don’t even have a non-selective ion transporter that would facilitate for the transport of Na ions. </a:t>
            </a:r>
            <a:endParaRPr lang="en-US" dirty="0"/>
          </a:p>
        </p:txBody>
      </p:sp>
      <p:sp>
        <p:nvSpPr>
          <p:cNvPr id="4" name="Slide Number Placeholder 3"/>
          <p:cNvSpPr>
            <a:spLocks noGrp="1"/>
          </p:cNvSpPr>
          <p:nvPr>
            <p:ph type="sldNum" sz="quarter" idx="10"/>
          </p:nvPr>
        </p:nvSpPr>
        <p:spPr/>
        <p:txBody>
          <a:bodyPr/>
          <a:lstStyle/>
          <a:p>
            <a:fld id="{6AC56B2B-A384-404A-B7E1-B2B6C94E7EF3}" type="slidenum">
              <a:rPr lang="en-US" smtClean="0"/>
              <a:t>27</a:t>
            </a:fld>
            <a:endParaRPr lang="en-US"/>
          </a:p>
        </p:txBody>
      </p:sp>
    </p:spTree>
    <p:extLst>
      <p:ext uri="{BB962C8B-B14F-4D97-AF65-F5344CB8AC3E}">
        <p14:creationId xmlns:p14="http://schemas.microsoft.com/office/powerpoint/2010/main" val="915799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C56B2B-A384-404A-B7E1-B2B6C94E7EF3}" type="slidenum">
              <a:rPr lang="en-US" smtClean="0"/>
              <a:t>28</a:t>
            </a:fld>
            <a:endParaRPr lang="en-US"/>
          </a:p>
        </p:txBody>
      </p:sp>
    </p:spTree>
    <p:extLst>
      <p:ext uri="{BB962C8B-B14F-4D97-AF65-F5344CB8AC3E}">
        <p14:creationId xmlns:p14="http://schemas.microsoft.com/office/powerpoint/2010/main" val="649766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41F56C-5A1B-A34D-BEC8-4DF418224CE1}" type="datetimeFigureOut">
              <a:rPr lang="en-US" smtClean="0"/>
              <a:t>10/16/15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5CEDC3-2011-8541-A043-215C833956B2}" type="slidenum">
              <a:rPr lang="en-US" smtClean="0"/>
              <a:t>‹#›</a:t>
            </a:fld>
            <a:endParaRPr lang="en-US"/>
          </a:p>
        </p:txBody>
      </p:sp>
    </p:spTree>
    <p:extLst>
      <p:ext uri="{BB962C8B-B14F-4D97-AF65-F5344CB8AC3E}">
        <p14:creationId xmlns:p14="http://schemas.microsoft.com/office/powerpoint/2010/main" val="4225090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1F56C-5A1B-A34D-BEC8-4DF418224CE1}" type="datetimeFigureOut">
              <a:rPr lang="en-US" smtClean="0"/>
              <a:t>10/16/15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5CEDC3-2011-8541-A043-215C833956B2}" type="slidenum">
              <a:rPr lang="en-US" smtClean="0"/>
              <a:t>‹#›</a:t>
            </a:fld>
            <a:endParaRPr lang="en-US"/>
          </a:p>
        </p:txBody>
      </p:sp>
    </p:spTree>
    <p:extLst>
      <p:ext uri="{BB962C8B-B14F-4D97-AF65-F5344CB8AC3E}">
        <p14:creationId xmlns:p14="http://schemas.microsoft.com/office/powerpoint/2010/main" val="1991773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1F56C-5A1B-A34D-BEC8-4DF418224CE1}" type="datetimeFigureOut">
              <a:rPr lang="en-US" smtClean="0"/>
              <a:t>10/16/15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5CEDC3-2011-8541-A043-215C833956B2}" type="slidenum">
              <a:rPr lang="en-US" smtClean="0"/>
              <a:t>‹#›</a:t>
            </a:fld>
            <a:endParaRPr lang="en-US"/>
          </a:p>
        </p:txBody>
      </p:sp>
    </p:spTree>
    <p:extLst>
      <p:ext uri="{BB962C8B-B14F-4D97-AF65-F5344CB8AC3E}">
        <p14:creationId xmlns:p14="http://schemas.microsoft.com/office/powerpoint/2010/main" val="350816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1F56C-5A1B-A34D-BEC8-4DF418224CE1}" type="datetimeFigureOut">
              <a:rPr lang="en-US" smtClean="0"/>
              <a:t>10/16/15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5CEDC3-2011-8541-A043-215C833956B2}" type="slidenum">
              <a:rPr lang="en-US" smtClean="0"/>
              <a:t>‹#›</a:t>
            </a:fld>
            <a:endParaRPr lang="en-US"/>
          </a:p>
        </p:txBody>
      </p:sp>
    </p:spTree>
    <p:extLst>
      <p:ext uri="{BB962C8B-B14F-4D97-AF65-F5344CB8AC3E}">
        <p14:creationId xmlns:p14="http://schemas.microsoft.com/office/powerpoint/2010/main" val="352717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41F56C-5A1B-A34D-BEC8-4DF418224CE1}" type="datetimeFigureOut">
              <a:rPr lang="en-US" smtClean="0"/>
              <a:t>10/16/15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5CEDC3-2011-8541-A043-215C833956B2}" type="slidenum">
              <a:rPr lang="en-US" smtClean="0"/>
              <a:t>‹#›</a:t>
            </a:fld>
            <a:endParaRPr lang="en-US"/>
          </a:p>
        </p:txBody>
      </p:sp>
    </p:spTree>
    <p:extLst>
      <p:ext uri="{BB962C8B-B14F-4D97-AF65-F5344CB8AC3E}">
        <p14:creationId xmlns:p14="http://schemas.microsoft.com/office/powerpoint/2010/main" val="1702775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41F56C-5A1B-A34D-BEC8-4DF418224CE1}" type="datetimeFigureOut">
              <a:rPr lang="en-US" smtClean="0"/>
              <a:t>10/16/15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5CEDC3-2011-8541-A043-215C833956B2}" type="slidenum">
              <a:rPr lang="en-US" smtClean="0"/>
              <a:t>‹#›</a:t>
            </a:fld>
            <a:endParaRPr lang="en-US"/>
          </a:p>
        </p:txBody>
      </p:sp>
    </p:spTree>
    <p:extLst>
      <p:ext uri="{BB962C8B-B14F-4D97-AF65-F5344CB8AC3E}">
        <p14:creationId xmlns:p14="http://schemas.microsoft.com/office/powerpoint/2010/main" val="3953433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41F56C-5A1B-A34D-BEC8-4DF418224CE1}" type="datetimeFigureOut">
              <a:rPr lang="en-US" smtClean="0"/>
              <a:t>10/16/15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5CEDC3-2011-8541-A043-215C833956B2}" type="slidenum">
              <a:rPr lang="en-US" smtClean="0"/>
              <a:t>‹#›</a:t>
            </a:fld>
            <a:endParaRPr lang="en-US"/>
          </a:p>
        </p:txBody>
      </p:sp>
    </p:spTree>
    <p:extLst>
      <p:ext uri="{BB962C8B-B14F-4D97-AF65-F5344CB8AC3E}">
        <p14:creationId xmlns:p14="http://schemas.microsoft.com/office/powerpoint/2010/main" val="1766311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41F56C-5A1B-A34D-BEC8-4DF418224CE1}" type="datetimeFigureOut">
              <a:rPr lang="en-US" smtClean="0"/>
              <a:t>10/16/15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5CEDC3-2011-8541-A043-215C833956B2}" type="slidenum">
              <a:rPr lang="en-US" smtClean="0"/>
              <a:t>‹#›</a:t>
            </a:fld>
            <a:endParaRPr lang="en-US"/>
          </a:p>
        </p:txBody>
      </p:sp>
    </p:spTree>
    <p:extLst>
      <p:ext uri="{BB962C8B-B14F-4D97-AF65-F5344CB8AC3E}">
        <p14:creationId xmlns:p14="http://schemas.microsoft.com/office/powerpoint/2010/main" val="916418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41F56C-5A1B-A34D-BEC8-4DF418224CE1}" type="datetimeFigureOut">
              <a:rPr lang="en-US" smtClean="0"/>
              <a:t>10/16/15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5CEDC3-2011-8541-A043-215C833956B2}" type="slidenum">
              <a:rPr lang="en-US" smtClean="0"/>
              <a:t>‹#›</a:t>
            </a:fld>
            <a:endParaRPr lang="en-US"/>
          </a:p>
        </p:txBody>
      </p:sp>
    </p:spTree>
    <p:extLst>
      <p:ext uri="{BB962C8B-B14F-4D97-AF65-F5344CB8AC3E}">
        <p14:creationId xmlns:p14="http://schemas.microsoft.com/office/powerpoint/2010/main" val="3155412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41F56C-5A1B-A34D-BEC8-4DF418224CE1}" type="datetimeFigureOut">
              <a:rPr lang="en-US" smtClean="0"/>
              <a:t>10/16/15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5CEDC3-2011-8541-A043-215C833956B2}" type="slidenum">
              <a:rPr lang="en-US" smtClean="0"/>
              <a:t>‹#›</a:t>
            </a:fld>
            <a:endParaRPr lang="en-US"/>
          </a:p>
        </p:txBody>
      </p:sp>
    </p:spTree>
    <p:extLst>
      <p:ext uri="{BB962C8B-B14F-4D97-AF65-F5344CB8AC3E}">
        <p14:creationId xmlns:p14="http://schemas.microsoft.com/office/powerpoint/2010/main" val="221760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41F56C-5A1B-A34D-BEC8-4DF418224CE1}" type="datetimeFigureOut">
              <a:rPr lang="en-US" smtClean="0"/>
              <a:t>10/16/15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5CEDC3-2011-8541-A043-215C833956B2}" type="slidenum">
              <a:rPr lang="en-US" smtClean="0"/>
              <a:t>‹#›</a:t>
            </a:fld>
            <a:endParaRPr lang="en-US"/>
          </a:p>
        </p:txBody>
      </p:sp>
    </p:spTree>
    <p:extLst>
      <p:ext uri="{BB962C8B-B14F-4D97-AF65-F5344CB8AC3E}">
        <p14:creationId xmlns:p14="http://schemas.microsoft.com/office/powerpoint/2010/main" val="4210374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1F56C-5A1B-A34D-BEC8-4DF418224CE1}" type="datetimeFigureOut">
              <a:rPr lang="en-US" smtClean="0"/>
              <a:t>10/16/15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CEDC3-2011-8541-A043-215C833956B2}" type="slidenum">
              <a:rPr lang="en-US" smtClean="0"/>
              <a:t>‹#›</a:t>
            </a:fld>
            <a:endParaRPr lang="en-US"/>
          </a:p>
        </p:txBody>
      </p:sp>
    </p:spTree>
    <p:extLst>
      <p:ext uri="{BB962C8B-B14F-4D97-AF65-F5344CB8AC3E}">
        <p14:creationId xmlns:p14="http://schemas.microsoft.com/office/powerpoint/2010/main" val="290632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emf"/><Relationship Id="rId3"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32.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6.emf"/></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1" Type="http://schemas.openxmlformats.org/officeDocument/2006/relationships/slideLayout" Target="../slideLayouts/slideLayout6.xml"/><Relationship Id="rId2" Type="http://schemas.openxmlformats.org/officeDocument/2006/relationships/image" Target="../media/image27.emf"/></Relationships>
</file>

<file path=ppt/slides/_rels/slide36.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3.emf"/></Relationships>
</file>

<file path=ppt/slides/_rels/slide42.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0712" y="1072444"/>
            <a:ext cx="10012755" cy="3386667"/>
          </a:xfrm>
          <a:prstGeom prst="rect">
            <a:avLst/>
          </a:prstGeom>
        </p:spPr>
      </p:pic>
    </p:spTree>
    <p:extLst>
      <p:ext uri="{BB962C8B-B14F-4D97-AF65-F5344CB8AC3E}">
        <p14:creationId xmlns:p14="http://schemas.microsoft.com/office/powerpoint/2010/main" val="10760735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We are in need of a new </a:t>
            </a:r>
            <a:br>
              <a:rPr lang="en-US" dirty="0" smtClean="0"/>
            </a:br>
            <a:r>
              <a:rPr lang="en-US" dirty="0" smtClean="0"/>
              <a:t>“Green Revolution”</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048143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3211"/>
          <a:stretch/>
        </p:blipFill>
        <p:spPr>
          <a:xfrm>
            <a:off x="0" y="1365454"/>
            <a:ext cx="4610472" cy="3659420"/>
          </a:xfrm>
          <a:prstGeom prst="rect">
            <a:avLst/>
          </a:prstGeom>
        </p:spPr>
      </p:pic>
      <p:pic>
        <p:nvPicPr>
          <p:cNvPr id="5" name="Picture 4"/>
          <p:cNvPicPr>
            <a:picLocks noChangeAspect="1"/>
          </p:cNvPicPr>
          <p:nvPr/>
        </p:nvPicPr>
        <p:blipFill rotWithShape="1">
          <a:blip r:embed="rId2"/>
          <a:srcRect t="46956" b="5801"/>
          <a:stretch/>
        </p:blipFill>
        <p:spPr>
          <a:xfrm>
            <a:off x="4673200" y="1365454"/>
            <a:ext cx="4498012" cy="3604804"/>
          </a:xfrm>
          <a:prstGeom prst="rect">
            <a:avLst/>
          </a:prstGeom>
        </p:spPr>
      </p:pic>
      <p:pic>
        <p:nvPicPr>
          <p:cNvPr id="6" name="Picture 5"/>
          <p:cNvPicPr>
            <a:picLocks noChangeAspect="1"/>
          </p:cNvPicPr>
          <p:nvPr/>
        </p:nvPicPr>
        <p:blipFill rotWithShape="1">
          <a:blip r:embed="rId2"/>
          <a:srcRect t="93454" b="-1865"/>
          <a:stretch/>
        </p:blipFill>
        <p:spPr>
          <a:xfrm>
            <a:off x="2361466" y="5038529"/>
            <a:ext cx="4498012" cy="641764"/>
          </a:xfrm>
          <a:prstGeom prst="rect">
            <a:avLst/>
          </a:prstGeom>
        </p:spPr>
      </p:pic>
      <p:sp>
        <p:nvSpPr>
          <p:cNvPr id="8" name="Title 7"/>
          <p:cNvSpPr>
            <a:spLocks noGrp="1"/>
          </p:cNvSpPr>
          <p:nvPr>
            <p:ph type="title"/>
          </p:nvPr>
        </p:nvSpPr>
        <p:spPr>
          <a:xfrm>
            <a:off x="457200" y="24873"/>
            <a:ext cx="8229600" cy="1143000"/>
          </a:xfrm>
        </p:spPr>
        <p:txBody>
          <a:bodyPr/>
          <a:lstStyle/>
          <a:p>
            <a:r>
              <a:rPr lang="en-US" dirty="0" smtClean="0"/>
              <a:t>Projected Global Drought</a:t>
            </a:r>
            <a:endParaRPr lang="en-US" dirty="0"/>
          </a:p>
        </p:txBody>
      </p:sp>
      <p:sp>
        <p:nvSpPr>
          <p:cNvPr id="9" name="TextBox 8"/>
          <p:cNvSpPr txBox="1"/>
          <p:nvPr/>
        </p:nvSpPr>
        <p:spPr>
          <a:xfrm>
            <a:off x="151561" y="6472259"/>
            <a:ext cx="8671965" cy="307777"/>
          </a:xfrm>
          <a:prstGeom prst="rect">
            <a:avLst/>
          </a:prstGeom>
          <a:noFill/>
        </p:spPr>
        <p:txBody>
          <a:bodyPr wrap="none" rtlCol="0">
            <a:spAutoFit/>
          </a:bodyPr>
          <a:lstStyle/>
          <a:p>
            <a:r>
              <a:rPr lang="en-US" sz="1400" dirty="0" smtClean="0"/>
              <a:t>https://www2.ucar.edu/</a:t>
            </a:r>
            <a:r>
              <a:rPr lang="en-US" sz="1400" dirty="0" err="1" smtClean="0"/>
              <a:t>atmosnews</a:t>
            </a:r>
            <a:r>
              <a:rPr lang="en-US" sz="1400" dirty="0" smtClean="0"/>
              <a:t>/news/2904/climate-change-drought-may-threaten-much-globe-within-decades</a:t>
            </a:r>
            <a:endParaRPr lang="en-US" sz="1400" dirty="0"/>
          </a:p>
        </p:txBody>
      </p:sp>
    </p:spTree>
    <p:extLst>
      <p:ext uri="{BB962C8B-B14F-4D97-AF65-F5344CB8AC3E}">
        <p14:creationId xmlns:p14="http://schemas.microsoft.com/office/powerpoint/2010/main" val="27262071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0712" y="1072444"/>
            <a:ext cx="10012755" cy="3386667"/>
          </a:xfrm>
          <a:prstGeom prst="rect">
            <a:avLst/>
          </a:prstGeom>
        </p:spPr>
      </p:pic>
    </p:spTree>
    <p:extLst>
      <p:ext uri="{BB962C8B-B14F-4D97-AF65-F5344CB8AC3E}">
        <p14:creationId xmlns:p14="http://schemas.microsoft.com/office/powerpoint/2010/main" val="33745473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a:t>Stress </a:t>
            </a:r>
            <a:r>
              <a:rPr lang="en-US" sz="2800" b="1" dirty="0" smtClean="0"/>
              <a:t>tolerance</a:t>
            </a:r>
            <a:r>
              <a:rPr lang="en-US" sz="2800" dirty="0" smtClean="0"/>
              <a:t>- </a:t>
            </a:r>
          </a:p>
          <a:p>
            <a:pPr lvl="1"/>
            <a:r>
              <a:rPr lang="en-US" sz="2400" dirty="0" smtClean="0"/>
              <a:t>maintain </a:t>
            </a:r>
            <a:r>
              <a:rPr lang="en-US" sz="2400" dirty="0"/>
              <a:t>metabolic </a:t>
            </a:r>
            <a:r>
              <a:rPr lang="en-US" sz="2400" dirty="0" smtClean="0"/>
              <a:t>function</a:t>
            </a:r>
          </a:p>
          <a:p>
            <a:pPr lvl="2"/>
            <a:r>
              <a:rPr lang="en-US" sz="2000" dirty="0" smtClean="0"/>
              <a:t>achieved via mechanisms such as ion homeostasis and osmotic adjustment.</a:t>
            </a:r>
            <a:endParaRPr lang="en-US" sz="2000" dirty="0" smtClean="0"/>
          </a:p>
          <a:p>
            <a:pPr lvl="1"/>
            <a:r>
              <a:rPr lang="en-US" sz="2400" dirty="0" smtClean="0"/>
              <a:t> </a:t>
            </a:r>
            <a:r>
              <a:rPr lang="en-US" sz="2400" dirty="0"/>
              <a:t>growth and/or yield </a:t>
            </a:r>
            <a:endParaRPr lang="en-US" sz="2400" dirty="0" smtClean="0"/>
          </a:p>
          <a:p>
            <a:pPr marL="0" indent="0">
              <a:buNone/>
            </a:pPr>
            <a:r>
              <a:rPr lang="en-US" sz="2800" b="1" dirty="0" smtClean="0"/>
              <a:t>Stress avoidance</a:t>
            </a:r>
            <a:r>
              <a:rPr lang="en-US" sz="2800" dirty="0" smtClean="0"/>
              <a:t>- </a:t>
            </a:r>
          </a:p>
          <a:p>
            <a:pPr lvl="2"/>
            <a:r>
              <a:rPr lang="en-US" dirty="0" smtClean="0"/>
              <a:t>ability to alter or halt the effect of a stress</a:t>
            </a:r>
          </a:p>
          <a:p>
            <a:pPr lvl="3"/>
            <a:r>
              <a:rPr lang="en-US" dirty="0" smtClean="0"/>
              <a:t>ion exclusion</a:t>
            </a:r>
          </a:p>
          <a:p>
            <a:pPr lvl="3"/>
            <a:r>
              <a:rPr lang="en-US" dirty="0" smtClean="0"/>
              <a:t> </a:t>
            </a:r>
            <a:r>
              <a:rPr lang="en-US" dirty="0"/>
              <a:t>stomatal </a:t>
            </a:r>
            <a:r>
              <a:rPr lang="en-US" dirty="0" smtClean="0"/>
              <a:t>closure</a:t>
            </a:r>
          </a:p>
          <a:p>
            <a:pPr lvl="3"/>
            <a:r>
              <a:rPr lang="en-US" dirty="0" smtClean="0"/>
              <a:t> </a:t>
            </a:r>
            <a:r>
              <a:rPr lang="en-US" dirty="0"/>
              <a:t>leaf movements. </a:t>
            </a:r>
            <a:endParaRPr lang="en-US" dirty="0" smtClean="0"/>
          </a:p>
          <a:p>
            <a:endParaRPr lang="en-US" sz="2800" dirty="0" smtClean="0"/>
          </a:p>
          <a:p>
            <a:endParaRPr lang="en-US" sz="2800" dirty="0"/>
          </a:p>
        </p:txBody>
      </p:sp>
    </p:spTree>
    <p:extLst>
      <p:ext uri="{BB962C8B-B14F-4D97-AF65-F5344CB8AC3E}">
        <p14:creationId xmlns:p14="http://schemas.microsoft.com/office/powerpoint/2010/main" val="38854000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cont’d</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smtClean="0"/>
              <a:t>Acclimation</a:t>
            </a:r>
            <a:r>
              <a:rPr lang="en-US" sz="2800" dirty="0" smtClean="0"/>
              <a:t>- </a:t>
            </a:r>
            <a:r>
              <a:rPr lang="en-US" sz="2800" u="sng" dirty="0" smtClean="0"/>
              <a:t>A </a:t>
            </a:r>
            <a:r>
              <a:rPr lang="en-US" sz="2800" u="sng" dirty="0"/>
              <a:t>short-term </a:t>
            </a:r>
            <a:endParaRPr lang="en-US" sz="2800" u="sng" dirty="0" smtClean="0"/>
          </a:p>
          <a:p>
            <a:pPr lvl="1"/>
            <a:r>
              <a:rPr lang="en-US" sz="2400" dirty="0" smtClean="0"/>
              <a:t>modification </a:t>
            </a:r>
            <a:r>
              <a:rPr lang="en-US" sz="2400" dirty="0"/>
              <a:t>at the genetic, </a:t>
            </a:r>
            <a:endParaRPr lang="en-US" sz="2400" dirty="0" smtClean="0"/>
          </a:p>
          <a:p>
            <a:pPr lvl="1"/>
            <a:r>
              <a:rPr lang="en-US" sz="2400" dirty="0" smtClean="0"/>
              <a:t>cellular </a:t>
            </a:r>
            <a:r>
              <a:rPr lang="en-US" sz="2400" dirty="0"/>
              <a:t>and/or organismal levels </a:t>
            </a:r>
            <a:endParaRPr lang="en-US" sz="2400" dirty="0" smtClean="0"/>
          </a:p>
          <a:p>
            <a:r>
              <a:rPr lang="en-US" sz="3200" b="1" dirty="0" smtClean="0"/>
              <a:t>Adaptation</a:t>
            </a:r>
            <a:r>
              <a:rPr lang="en-US" sz="3200" u="sng" dirty="0" smtClean="0"/>
              <a:t>- A </a:t>
            </a:r>
            <a:r>
              <a:rPr lang="en-US" sz="3200" u="sng" dirty="0"/>
              <a:t>long-</a:t>
            </a:r>
            <a:r>
              <a:rPr lang="en-US" sz="3200" u="sng" dirty="0" smtClean="0"/>
              <a:t>term</a:t>
            </a:r>
          </a:p>
          <a:p>
            <a:pPr lvl="1"/>
            <a:r>
              <a:rPr lang="en-US" dirty="0" smtClean="0"/>
              <a:t>Quickly acclimating to new environment</a:t>
            </a:r>
            <a:endParaRPr lang="en-US" sz="2800" dirty="0" smtClean="0"/>
          </a:p>
          <a:p>
            <a:pPr lvl="1"/>
            <a:r>
              <a:rPr lang="en-US" sz="2800" dirty="0" smtClean="0"/>
              <a:t>Population level</a:t>
            </a:r>
          </a:p>
          <a:p>
            <a:pPr lvl="2"/>
            <a:r>
              <a:rPr lang="en-US" sz="2400" dirty="0" smtClean="0"/>
              <a:t>Polymorphism </a:t>
            </a:r>
          </a:p>
          <a:p>
            <a:pPr lvl="1"/>
            <a:r>
              <a:rPr lang="en-US" dirty="0" smtClean="0"/>
              <a:t>Improved fitness</a:t>
            </a:r>
            <a:endParaRPr lang="en-US" dirty="0"/>
          </a:p>
        </p:txBody>
      </p:sp>
    </p:spTree>
    <p:extLst>
      <p:ext uri="{BB962C8B-B14F-4D97-AF65-F5344CB8AC3E}">
        <p14:creationId xmlns:p14="http://schemas.microsoft.com/office/powerpoint/2010/main" val="32749487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r>
              <a:rPr lang="en-US" dirty="0" smtClean="0"/>
              <a:t>Flooding</a:t>
            </a:r>
          </a:p>
          <a:p>
            <a:r>
              <a:rPr lang="en-US" dirty="0" smtClean="0"/>
              <a:t>Drought</a:t>
            </a:r>
          </a:p>
          <a:p>
            <a:r>
              <a:rPr lang="en-US" dirty="0" smtClean="0"/>
              <a:t>Salinity</a:t>
            </a:r>
          </a:p>
          <a:p>
            <a:r>
              <a:rPr lang="en-US" dirty="0" smtClean="0"/>
              <a:t>Ion toxicity</a:t>
            </a:r>
          </a:p>
          <a:p>
            <a:r>
              <a:rPr lang="en-US" dirty="0" smtClean="0"/>
              <a:t>Low nutrient availability</a:t>
            </a:r>
          </a:p>
          <a:p>
            <a:r>
              <a:rPr lang="en-US" dirty="0" smtClean="0"/>
              <a:t>Extreme Temperatures</a:t>
            </a:r>
          </a:p>
        </p:txBody>
      </p:sp>
    </p:spTree>
    <p:extLst>
      <p:ext uri="{BB962C8B-B14F-4D97-AF65-F5344CB8AC3E}">
        <p14:creationId xmlns:p14="http://schemas.microsoft.com/office/powerpoint/2010/main" val="39102078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666" y="362655"/>
            <a:ext cx="8823474" cy="6156678"/>
          </a:xfrm>
          <a:prstGeom prst="rect">
            <a:avLst/>
          </a:prstGeom>
        </p:spPr>
      </p:pic>
      <p:pic>
        <p:nvPicPr>
          <p:cNvPr id="4" name="Picture 3"/>
          <p:cNvPicPr>
            <a:picLocks noChangeAspect="1"/>
          </p:cNvPicPr>
          <p:nvPr/>
        </p:nvPicPr>
        <p:blipFill rotWithShape="1">
          <a:blip r:embed="rId3">
            <a:duotone>
              <a:schemeClr val="bg2">
                <a:shade val="45000"/>
                <a:satMod val="135000"/>
              </a:schemeClr>
              <a:prstClr val="white"/>
            </a:duotone>
          </a:blip>
          <a:srcRect l="1727" t="19827" r="-1727" b="8435"/>
          <a:stretch/>
        </p:blipFill>
        <p:spPr>
          <a:xfrm>
            <a:off x="335844" y="1636890"/>
            <a:ext cx="8822268" cy="4416777"/>
          </a:xfrm>
          <a:prstGeom prst="rect">
            <a:avLst/>
          </a:prstGeom>
        </p:spPr>
      </p:pic>
    </p:spTree>
    <p:extLst>
      <p:ext uri="{BB962C8B-B14F-4D97-AF65-F5344CB8AC3E}">
        <p14:creationId xmlns:p14="http://schemas.microsoft.com/office/powerpoint/2010/main" val="20190110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889" y="413836"/>
            <a:ext cx="7253111" cy="646331"/>
          </a:xfrm>
          <a:prstGeom prst="rect">
            <a:avLst/>
          </a:prstGeom>
        </p:spPr>
        <p:txBody>
          <a:bodyPr wrap="square">
            <a:spAutoFit/>
          </a:bodyPr>
          <a:lstStyle/>
          <a:p>
            <a:pPr algn="ctr"/>
            <a:r>
              <a:rPr lang="en-US" b="1" dirty="0" smtClean="0"/>
              <a:t>WATCH: </a:t>
            </a:r>
          </a:p>
          <a:p>
            <a:pPr algn="ctr"/>
            <a:r>
              <a:rPr lang="en-US" b="1" dirty="0" smtClean="0">
                <a:hlinkClick r:id="" action="ppaction://noaction"/>
              </a:rPr>
              <a:t>https://www.youtube.com/watch?v=shCHe1eAQoQ#t=17</a:t>
            </a:r>
            <a:endParaRPr lang="en-US" b="1" dirty="0"/>
          </a:p>
        </p:txBody>
      </p:sp>
      <p:pic>
        <p:nvPicPr>
          <p:cNvPr id="8" name="Picture 7"/>
          <p:cNvPicPr>
            <a:picLocks noChangeAspect="1"/>
          </p:cNvPicPr>
          <p:nvPr/>
        </p:nvPicPr>
        <p:blipFill>
          <a:blip r:embed="rId3"/>
          <a:stretch>
            <a:fillRect/>
          </a:stretch>
        </p:blipFill>
        <p:spPr>
          <a:xfrm>
            <a:off x="1651001" y="1305279"/>
            <a:ext cx="5835950" cy="4085165"/>
          </a:xfrm>
          <a:prstGeom prst="rect">
            <a:avLst/>
          </a:prstGeom>
        </p:spPr>
      </p:pic>
    </p:spTree>
    <p:extLst>
      <p:ext uri="{BB962C8B-B14F-4D97-AF65-F5344CB8AC3E}">
        <p14:creationId xmlns:p14="http://schemas.microsoft.com/office/powerpoint/2010/main" val="8014903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919112" y="1417638"/>
            <a:ext cx="5672666" cy="5370361"/>
          </a:xfrm>
          <a:prstGeom prst="rect">
            <a:avLst/>
          </a:prstGeom>
        </p:spPr>
      </p:pic>
    </p:spTree>
    <p:extLst>
      <p:ext uri="{BB962C8B-B14F-4D97-AF65-F5344CB8AC3E}">
        <p14:creationId xmlns:p14="http://schemas.microsoft.com/office/powerpoint/2010/main" val="32299129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Submergence effect on yield</a:t>
            </a:r>
            <a:endParaRPr lang="en-US" dirty="0"/>
          </a:p>
        </p:txBody>
      </p:sp>
      <p:pic>
        <p:nvPicPr>
          <p:cNvPr id="3" name="Picture 2"/>
          <p:cNvPicPr>
            <a:picLocks noChangeAspect="1"/>
          </p:cNvPicPr>
          <p:nvPr/>
        </p:nvPicPr>
        <p:blipFill>
          <a:blip r:embed="rId2"/>
          <a:stretch>
            <a:fillRect/>
          </a:stretch>
        </p:blipFill>
        <p:spPr>
          <a:xfrm>
            <a:off x="589465" y="1989667"/>
            <a:ext cx="7558202" cy="3457222"/>
          </a:xfrm>
          <a:prstGeom prst="rect">
            <a:avLst/>
          </a:prstGeom>
        </p:spPr>
      </p:pic>
    </p:spTree>
    <p:extLst>
      <p:ext uri="{BB962C8B-B14F-4D97-AF65-F5344CB8AC3E}">
        <p14:creationId xmlns:p14="http://schemas.microsoft.com/office/powerpoint/2010/main" val="37538043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 y="508000"/>
            <a:ext cx="8915400" cy="5829300"/>
          </a:xfrm>
          <a:prstGeom prst="rect">
            <a:avLst/>
          </a:prstGeom>
        </p:spPr>
      </p:pic>
      <p:sp>
        <p:nvSpPr>
          <p:cNvPr id="5" name="TextBox 4"/>
          <p:cNvSpPr txBox="1"/>
          <p:nvPr/>
        </p:nvSpPr>
        <p:spPr>
          <a:xfrm>
            <a:off x="0" y="6488668"/>
            <a:ext cx="8213394" cy="307777"/>
          </a:xfrm>
          <a:prstGeom prst="rect">
            <a:avLst/>
          </a:prstGeom>
          <a:noFill/>
        </p:spPr>
        <p:txBody>
          <a:bodyPr wrap="none" rtlCol="0">
            <a:spAutoFit/>
          </a:bodyPr>
          <a:lstStyle/>
          <a:p>
            <a:r>
              <a:rPr lang="en-US" sz="1400" dirty="0" smtClean="0"/>
              <a:t>http://</a:t>
            </a:r>
            <a:r>
              <a:rPr lang="en-US" sz="1400" dirty="0" err="1" smtClean="0"/>
              <a:t>www.gatesfoundation.org</a:t>
            </a:r>
            <a:r>
              <a:rPr lang="en-US" sz="1400" dirty="0" smtClean="0"/>
              <a:t>/Who-We-Are/Resources-and-Media/Annual-Letters-List/Annual-Letter-2012</a:t>
            </a:r>
            <a:endParaRPr lang="en-US" sz="1400" dirty="0"/>
          </a:p>
        </p:txBody>
      </p:sp>
    </p:spTree>
    <p:extLst>
      <p:ext uri="{BB962C8B-B14F-4D97-AF65-F5344CB8AC3E}">
        <p14:creationId xmlns:p14="http://schemas.microsoft.com/office/powerpoint/2010/main" val="24840929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23533" y="162278"/>
            <a:ext cx="4659489" cy="5620395"/>
          </a:xfrm>
          <a:prstGeom prst="rect">
            <a:avLst/>
          </a:prstGeom>
        </p:spPr>
      </p:pic>
      <p:sp>
        <p:nvSpPr>
          <p:cNvPr id="4" name="TextBox 3"/>
          <p:cNvSpPr txBox="1"/>
          <p:nvPr/>
        </p:nvSpPr>
        <p:spPr>
          <a:xfrm>
            <a:off x="6025444" y="6350001"/>
            <a:ext cx="2929007" cy="369332"/>
          </a:xfrm>
          <a:prstGeom prst="rect">
            <a:avLst/>
          </a:prstGeom>
          <a:noFill/>
        </p:spPr>
        <p:txBody>
          <a:bodyPr wrap="none" rtlCol="0">
            <a:spAutoFit/>
          </a:bodyPr>
          <a:lstStyle/>
          <a:p>
            <a:r>
              <a:rPr lang="en-US" dirty="0" err="1" smtClean="0"/>
              <a:t>Xu</a:t>
            </a:r>
            <a:r>
              <a:rPr lang="en-US" dirty="0" smtClean="0"/>
              <a:t> et al. 2006. Nature Letters</a:t>
            </a:r>
            <a:endParaRPr lang="en-US" dirty="0"/>
          </a:p>
        </p:txBody>
      </p:sp>
    </p:spTree>
    <p:extLst>
      <p:ext uri="{BB962C8B-B14F-4D97-AF65-F5344CB8AC3E}">
        <p14:creationId xmlns:p14="http://schemas.microsoft.com/office/powerpoint/2010/main" val="7716352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1666" y="362655"/>
            <a:ext cx="8823474" cy="6156678"/>
          </a:xfrm>
          <a:prstGeom prst="rect">
            <a:avLst/>
          </a:prstGeom>
        </p:spPr>
      </p:pic>
      <p:pic>
        <p:nvPicPr>
          <p:cNvPr id="4" name="Picture 3"/>
          <p:cNvPicPr>
            <a:picLocks noChangeAspect="1"/>
          </p:cNvPicPr>
          <p:nvPr/>
        </p:nvPicPr>
        <p:blipFill rotWithShape="1">
          <a:blip r:embed="rId4">
            <a:duotone>
              <a:schemeClr val="bg2">
                <a:shade val="45000"/>
                <a:satMod val="135000"/>
              </a:schemeClr>
              <a:prstClr val="white"/>
            </a:duotone>
          </a:blip>
          <a:srcRect l="1727" t="28307" r="-1727" b="8435"/>
          <a:stretch/>
        </p:blipFill>
        <p:spPr>
          <a:xfrm>
            <a:off x="335844" y="2159000"/>
            <a:ext cx="8822268" cy="3894667"/>
          </a:xfrm>
          <a:prstGeom prst="rect">
            <a:avLst/>
          </a:prstGeom>
        </p:spPr>
      </p:pic>
      <p:sp>
        <p:nvSpPr>
          <p:cNvPr id="2" name="TextBox 1"/>
          <p:cNvSpPr txBox="1"/>
          <p:nvPr/>
        </p:nvSpPr>
        <p:spPr>
          <a:xfrm>
            <a:off x="1763889" y="67310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681197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Challenges towards improving </a:t>
            </a:r>
            <a:br>
              <a:rPr lang="en-US" dirty="0" smtClean="0"/>
            </a:br>
            <a:r>
              <a:rPr lang="en-US" dirty="0" smtClean="0"/>
              <a:t>drought tolerance </a:t>
            </a:r>
            <a:endParaRPr lang="en-US" dirty="0"/>
          </a:p>
        </p:txBody>
      </p:sp>
      <p:pic>
        <p:nvPicPr>
          <p:cNvPr id="5" name="Content Placeholder 4"/>
          <p:cNvPicPr>
            <a:picLocks noGrp="1" noChangeAspect="1"/>
          </p:cNvPicPr>
          <p:nvPr>
            <p:ph idx="1"/>
          </p:nvPr>
        </p:nvPicPr>
        <p:blipFill rotWithShape="1">
          <a:blip r:embed="rId3"/>
          <a:srcRect t="11250" b="27957"/>
          <a:stretch/>
        </p:blipFill>
        <p:spPr>
          <a:xfrm>
            <a:off x="550333" y="1552222"/>
            <a:ext cx="6443133" cy="2353202"/>
          </a:xfrm>
        </p:spPr>
      </p:pic>
      <p:sp>
        <p:nvSpPr>
          <p:cNvPr id="6" name="TextBox 5"/>
          <p:cNvSpPr txBox="1"/>
          <p:nvPr/>
        </p:nvSpPr>
        <p:spPr>
          <a:xfrm>
            <a:off x="4402667" y="6110111"/>
            <a:ext cx="4495855" cy="646331"/>
          </a:xfrm>
          <a:prstGeom prst="rect">
            <a:avLst/>
          </a:prstGeom>
          <a:noFill/>
        </p:spPr>
        <p:txBody>
          <a:bodyPr wrap="none" rtlCol="0">
            <a:spAutoFit/>
          </a:bodyPr>
          <a:lstStyle/>
          <a:p>
            <a:r>
              <a:rPr lang="en-US" i="1" dirty="0" smtClean="0"/>
              <a:t>J. of Exp. Bot.</a:t>
            </a:r>
            <a:r>
              <a:rPr lang="en-US" dirty="0" smtClean="0"/>
              <a:t>, Vol. 63, No. 1, pp. 25–31, 2012</a:t>
            </a:r>
          </a:p>
          <a:p>
            <a:r>
              <a:rPr lang="en-US" dirty="0" smtClean="0"/>
              <a:t>doi:10.1093/</a:t>
            </a:r>
            <a:r>
              <a:rPr lang="en-US" dirty="0" err="1" smtClean="0"/>
              <a:t>jxb</a:t>
            </a:r>
            <a:r>
              <a:rPr lang="en-US" dirty="0" smtClean="0"/>
              <a:t>/err269</a:t>
            </a:r>
            <a:endParaRPr lang="en-US" dirty="0"/>
          </a:p>
        </p:txBody>
      </p:sp>
      <p:sp>
        <p:nvSpPr>
          <p:cNvPr id="7" name="TextBox 6"/>
          <p:cNvSpPr txBox="1"/>
          <p:nvPr/>
        </p:nvSpPr>
        <p:spPr>
          <a:xfrm>
            <a:off x="550333" y="4176889"/>
            <a:ext cx="4634602" cy="1200328"/>
          </a:xfrm>
          <a:prstGeom prst="rect">
            <a:avLst/>
          </a:prstGeom>
          <a:noFill/>
        </p:spPr>
        <p:txBody>
          <a:bodyPr wrap="none" rtlCol="0">
            <a:spAutoFit/>
          </a:bodyPr>
          <a:lstStyle/>
          <a:p>
            <a:pPr marL="285750" indent="-285750">
              <a:buFont typeface="Arial"/>
              <a:buChar char="•"/>
            </a:pPr>
            <a:r>
              <a:rPr lang="en-US" sz="2400" dirty="0" smtClean="0"/>
              <a:t>Environmental dependent results</a:t>
            </a:r>
          </a:p>
          <a:p>
            <a:pPr marL="285750" indent="-285750">
              <a:buFont typeface="Arial"/>
              <a:buChar char="•"/>
            </a:pPr>
            <a:r>
              <a:rPr lang="en-US" sz="2400" dirty="0" smtClean="0"/>
              <a:t>Screening methods</a:t>
            </a:r>
          </a:p>
          <a:p>
            <a:pPr marL="285750" indent="-285750">
              <a:buFont typeface="Arial"/>
              <a:buChar char="•"/>
            </a:pPr>
            <a:endParaRPr lang="en-US" sz="2400" dirty="0"/>
          </a:p>
        </p:txBody>
      </p:sp>
    </p:spTree>
    <p:extLst>
      <p:ext uri="{BB962C8B-B14F-4D97-AF65-F5344CB8AC3E}">
        <p14:creationId xmlns:p14="http://schemas.microsoft.com/office/powerpoint/2010/main" val="9112014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656" y="649111"/>
            <a:ext cx="8524284" cy="4930422"/>
          </a:xfrm>
          <a:prstGeom prst="rect">
            <a:avLst/>
          </a:prstGeom>
        </p:spPr>
      </p:pic>
    </p:spTree>
    <p:extLst>
      <p:ext uri="{BB962C8B-B14F-4D97-AF65-F5344CB8AC3E}">
        <p14:creationId xmlns:p14="http://schemas.microsoft.com/office/powerpoint/2010/main" val="343463295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ABA and drought</a:t>
            </a:r>
            <a:endParaRPr lang="en-US" dirty="0"/>
          </a:p>
        </p:txBody>
      </p:sp>
      <p:pic>
        <p:nvPicPr>
          <p:cNvPr id="5" name="Picture 4"/>
          <p:cNvPicPr>
            <a:picLocks noChangeAspect="1"/>
          </p:cNvPicPr>
          <p:nvPr/>
        </p:nvPicPr>
        <p:blipFill rotWithShape="1">
          <a:blip r:embed="rId2"/>
          <a:srcRect t="1782" r="49824" b="38848"/>
          <a:stretch/>
        </p:blipFill>
        <p:spPr>
          <a:xfrm>
            <a:off x="337257" y="1418388"/>
            <a:ext cx="2668410" cy="4720639"/>
          </a:xfrm>
          <a:prstGeom prst="rect">
            <a:avLst/>
          </a:prstGeom>
        </p:spPr>
      </p:pic>
      <p:sp>
        <p:nvSpPr>
          <p:cNvPr id="6" name="TextBox 5"/>
          <p:cNvSpPr txBox="1"/>
          <p:nvPr/>
        </p:nvSpPr>
        <p:spPr>
          <a:xfrm>
            <a:off x="4134556" y="1557528"/>
            <a:ext cx="3871560" cy="369332"/>
          </a:xfrm>
          <a:prstGeom prst="rect">
            <a:avLst/>
          </a:prstGeom>
          <a:noFill/>
        </p:spPr>
        <p:txBody>
          <a:bodyPr wrap="none" rtlCol="0">
            <a:spAutoFit/>
          </a:bodyPr>
          <a:lstStyle/>
          <a:p>
            <a:r>
              <a:rPr lang="en-US" dirty="0" smtClean="0"/>
              <a:t>Controlling turgor pressure via stomata</a:t>
            </a:r>
            <a:endParaRPr lang="en-US" dirty="0"/>
          </a:p>
        </p:txBody>
      </p:sp>
      <p:pic>
        <p:nvPicPr>
          <p:cNvPr id="7" name="Picture 6"/>
          <p:cNvPicPr>
            <a:picLocks noChangeAspect="1"/>
          </p:cNvPicPr>
          <p:nvPr/>
        </p:nvPicPr>
        <p:blipFill>
          <a:blip r:embed="rId3"/>
          <a:stretch>
            <a:fillRect/>
          </a:stretch>
        </p:blipFill>
        <p:spPr>
          <a:xfrm>
            <a:off x="3920949" y="1926860"/>
            <a:ext cx="4212167" cy="4212167"/>
          </a:xfrm>
          <a:prstGeom prst="rect">
            <a:avLst/>
          </a:prstGeom>
        </p:spPr>
      </p:pic>
    </p:spTree>
    <p:extLst>
      <p:ext uri="{BB962C8B-B14F-4D97-AF65-F5344CB8AC3E}">
        <p14:creationId xmlns:p14="http://schemas.microsoft.com/office/powerpoint/2010/main" val="22861934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1666" y="362655"/>
            <a:ext cx="8823474" cy="6156678"/>
          </a:xfrm>
          <a:prstGeom prst="rect">
            <a:avLst/>
          </a:prstGeom>
        </p:spPr>
      </p:pic>
      <p:pic>
        <p:nvPicPr>
          <p:cNvPr id="4" name="Picture 3"/>
          <p:cNvPicPr>
            <a:picLocks noChangeAspect="1"/>
          </p:cNvPicPr>
          <p:nvPr/>
        </p:nvPicPr>
        <p:blipFill rotWithShape="1">
          <a:blip r:embed="rId4">
            <a:duotone>
              <a:schemeClr val="bg2">
                <a:shade val="45000"/>
                <a:satMod val="135000"/>
              </a:schemeClr>
              <a:prstClr val="white"/>
            </a:duotone>
          </a:blip>
          <a:srcRect l="1727" t="39308" r="-1727" b="8436"/>
          <a:stretch/>
        </p:blipFill>
        <p:spPr>
          <a:xfrm>
            <a:off x="335844" y="2836333"/>
            <a:ext cx="8822268" cy="3217334"/>
          </a:xfrm>
          <a:prstGeom prst="rect">
            <a:avLst/>
          </a:prstGeom>
        </p:spPr>
      </p:pic>
      <p:sp>
        <p:nvSpPr>
          <p:cNvPr id="2" name="TextBox 1"/>
          <p:cNvSpPr txBox="1"/>
          <p:nvPr/>
        </p:nvSpPr>
        <p:spPr>
          <a:xfrm>
            <a:off x="1763889" y="67310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749101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1881291" y="1961147"/>
            <a:ext cx="4340780" cy="2667000"/>
            <a:chOff x="2055727" y="2031322"/>
            <a:chExt cx="4340780" cy="2667000"/>
          </a:xfrm>
        </p:grpSpPr>
        <p:grpSp>
          <p:nvGrpSpPr>
            <p:cNvPr id="10" name="Group 9"/>
            <p:cNvGrpSpPr/>
            <p:nvPr/>
          </p:nvGrpSpPr>
          <p:grpSpPr>
            <a:xfrm>
              <a:off x="3023951" y="2031322"/>
              <a:ext cx="3372556" cy="2667000"/>
              <a:chOff x="760579" y="1467936"/>
              <a:chExt cx="3372556" cy="2667000"/>
            </a:xfrm>
          </p:grpSpPr>
          <p:sp>
            <p:nvSpPr>
              <p:cNvPr id="2" name="Rounded Rectangle 1"/>
              <p:cNvSpPr/>
              <p:nvPr/>
            </p:nvSpPr>
            <p:spPr>
              <a:xfrm>
                <a:off x="760579" y="1467936"/>
                <a:ext cx="3372556" cy="2667000"/>
              </a:xfrm>
              <a:prstGeom prst="roundRect">
                <a:avLst/>
              </a:prstGeom>
              <a:solidFill>
                <a:schemeClr val="accent3">
                  <a:lumMod val="20000"/>
                  <a:lumOff val="80000"/>
                </a:schemeClr>
              </a:solid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832804" y="1534132"/>
                <a:ext cx="3211901" cy="2530629"/>
              </a:xfrm>
              <a:prstGeom prst="roundRect">
                <a:avLst/>
              </a:prstGeom>
              <a:solidFill>
                <a:schemeClr val="accent1">
                  <a:lumMod val="20000"/>
                  <a:lumOff val="80000"/>
                </a:schemeClr>
              </a:solidFill>
              <a:ln w="127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ounded Rectangle 11"/>
            <p:cNvSpPr/>
            <p:nvPr/>
          </p:nvSpPr>
          <p:spPr>
            <a:xfrm>
              <a:off x="4211904" y="2680335"/>
              <a:ext cx="1878652" cy="1821858"/>
            </a:xfrm>
            <a:prstGeom prst="roundRect">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301949" y="2596365"/>
              <a:ext cx="402674" cy="307777"/>
            </a:xfrm>
            <a:prstGeom prst="rect">
              <a:avLst/>
            </a:prstGeom>
            <a:noFill/>
          </p:spPr>
          <p:txBody>
            <a:bodyPr wrap="none" rtlCol="0">
              <a:spAutoFit/>
            </a:bodyPr>
            <a:lstStyle/>
            <a:p>
              <a:r>
                <a:rPr lang="en-US" sz="1400" dirty="0" smtClean="0"/>
                <a:t>H</a:t>
              </a:r>
              <a:r>
                <a:rPr lang="en-US" sz="1400" baseline="30000" dirty="0" smtClean="0"/>
                <a:t>+</a:t>
              </a:r>
              <a:endParaRPr lang="en-US" sz="1400" baseline="30000" dirty="0"/>
            </a:p>
          </p:txBody>
        </p:sp>
        <p:sp>
          <p:nvSpPr>
            <p:cNvPr id="18" name="TextBox 17"/>
            <p:cNvSpPr txBox="1"/>
            <p:nvPr/>
          </p:nvSpPr>
          <p:spPr>
            <a:xfrm>
              <a:off x="3488565" y="2456528"/>
              <a:ext cx="492443" cy="307777"/>
            </a:xfrm>
            <a:prstGeom prst="rect">
              <a:avLst/>
            </a:prstGeom>
            <a:noFill/>
          </p:spPr>
          <p:txBody>
            <a:bodyPr wrap="none" rtlCol="0">
              <a:spAutoFit/>
            </a:bodyPr>
            <a:lstStyle/>
            <a:p>
              <a:r>
                <a:rPr lang="en-US" sz="1400" dirty="0" smtClean="0"/>
                <a:t>Na</a:t>
              </a:r>
              <a:r>
                <a:rPr lang="en-US" sz="1400" baseline="30000" dirty="0" smtClean="0"/>
                <a:t>+</a:t>
              </a:r>
              <a:endParaRPr lang="en-US" sz="1400" baseline="30000" dirty="0"/>
            </a:p>
          </p:txBody>
        </p:sp>
        <p:cxnSp>
          <p:nvCxnSpPr>
            <p:cNvPr id="20" name="Straight Arrow Connector 19"/>
            <p:cNvCxnSpPr/>
            <p:nvPr/>
          </p:nvCxnSpPr>
          <p:spPr>
            <a:xfrm>
              <a:off x="2612992" y="2787638"/>
              <a:ext cx="965568"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642299" y="3241205"/>
              <a:ext cx="894806" cy="2091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564147" y="2574892"/>
              <a:ext cx="965568" cy="0"/>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784548" y="2528140"/>
              <a:ext cx="566744" cy="3043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778088" y="3072539"/>
              <a:ext cx="566744" cy="30439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2071704" y="3925793"/>
              <a:ext cx="492443" cy="307777"/>
            </a:xfrm>
            <a:prstGeom prst="rect">
              <a:avLst/>
            </a:prstGeom>
            <a:noFill/>
          </p:spPr>
          <p:txBody>
            <a:bodyPr wrap="none" rtlCol="0">
              <a:spAutoFit/>
            </a:bodyPr>
            <a:lstStyle/>
            <a:p>
              <a:r>
                <a:rPr lang="en-US" sz="1400" dirty="0" smtClean="0"/>
                <a:t>Na</a:t>
              </a:r>
              <a:r>
                <a:rPr lang="en-US" sz="1400" baseline="30000" dirty="0" smtClean="0"/>
                <a:t>+</a:t>
              </a:r>
              <a:endParaRPr lang="en-US" sz="1400" baseline="30000" dirty="0"/>
            </a:p>
          </p:txBody>
        </p:sp>
        <p:sp>
          <p:nvSpPr>
            <p:cNvPr id="32" name="TextBox 31"/>
            <p:cNvSpPr txBox="1"/>
            <p:nvPr/>
          </p:nvSpPr>
          <p:spPr>
            <a:xfrm>
              <a:off x="4753591" y="3262122"/>
              <a:ext cx="868480" cy="584776"/>
            </a:xfrm>
            <a:prstGeom prst="rect">
              <a:avLst/>
            </a:prstGeom>
            <a:noFill/>
          </p:spPr>
          <p:txBody>
            <a:bodyPr wrap="none" rtlCol="0">
              <a:spAutoFit/>
            </a:bodyPr>
            <a:lstStyle/>
            <a:p>
              <a:r>
                <a:rPr lang="en-US" sz="3200" b="1" dirty="0" smtClean="0">
                  <a:solidFill>
                    <a:srgbClr val="FFFF00"/>
                  </a:solidFill>
                </a:rPr>
                <a:t>Na</a:t>
              </a:r>
              <a:r>
                <a:rPr lang="en-US" sz="3200" b="1" baseline="30000" dirty="0" smtClean="0">
                  <a:solidFill>
                    <a:srgbClr val="FFFF00"/>
                  </a:solidFill>
                </a:rPr>
                <a:t>+</a:t>
              </a:r>
              <a:endParaRPr lang="en-US" sz="3200" b="1" baseline="30000" dirty="0">
                <a:solidFill>
                  <a:srgbClr val="FFFF00"/>
                </a:solidFill>
              </a:endParaRPr>
            </a:p>
          </p:txBody>
        </p:sp>
        <p:sp>
          <p:nvSpPr>
            <p:cNvPr id="33" name="TextBox 32"/>
            <p:cNvSpPr txBox="1"/>
            <p:nvPr/>
          </p:nvSpPr>
          <p:spPr>
            <a:xfrm>
              <a:off x="2055727" y="3506463"/>
              <a:ext cx="492443" cy="307777"/>
            </a:xfrm>
            <a:prstGeom prst="rect">
              <a:avLst/>
            </a:prstGeom>
            <a:noFill/>
          </p:spPr>
          <p:txBody>
            <a:bodyPr wrap="none" rtlCol="0">
              <a:spAutoFit/>
            </a:bodyPr>
            <a:lstStyle/>
            <a:p>
              <a:r>
                <a:rPr lang="en-US" sz="1400" dirty="0" smtClean="0"/>
                <a:t>Na</a:t>
              </a:r>
              <a:r>
                <a:rPr lang="en-US" sz="1400" baseline="30000" dirty="0" smtClean="0"/>
                <a:t>+</a:t>
              </a:r>
              <a:endParaRPr lang="en-US" sz="1400" baseline="30000" dirty="0"/>
            </a:p>
          </p:txBody>
        </p:sp>
        <p:sp>
          <p:nvSpPr>
            <p:cNvPr id="35" name="TextBox 34"/>
            <p:cNvSpPr txBox="1"/>
            <p:nvPr/>
          </p:nvSpPr>
          <p:spPr>
            <a:xfrm>
              <a:off x="2055727" y="3078921"/>
              <a:ext cx="492443" cy="307777"/>
            </a:xfrm>
            <a:prstGeom prst="rect">
              <a:avLst/>
            </a:prstGeom>
            <a:noFill/>
          </p:spPr>
          <p:txBody>
            <a:bodyPr wrap="none" rtlCol="0">
              <a:spAutoFit/>
            </a:bodyPr>
            <a:lstStyle/>
            <a:p>
              <a:r>
                <a:rPr lang="en-US" sz="1400" dirty="0" smtClean="0"/>
                <a:t>Na</a:t>
              </a:r>
              <a:r>
                <a:rPr lang="en-US" sz="1400" baseline="30000" dirty="0" smtClean="0"/>
                <a:t>+</a:t>
              </a:r>
              <a:endParaRPr lang="en-US" sz="1400" baseline="30000" dirty="0"/>
            </a:p>
          </p:txBody>
        </p:sp>
        <p:cxnSp>
          <p:nvCxnSpPr>
            <p:cNvPr id="36" name="Straight Arrow Connector 35"/>
            <p:cNvCxnSpPr/>
            <p:nvPr/>
          </p:nvCxnSpPr>
          <p:spPr>
            <a:xfrm>
              <a:off x="2648846" y="3676913"/>
              <a:ext cx="880869"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2612992" y="4122388"/>
              <a:ext cx="924113"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2784548" y="3492595"/>
              <a:ext cx="566744" cy="30439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784548" y="3988310"/>
              <a:ext cx="541797" cy="2540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2697386" y="3968499"/>
              <a:ext cx="703200" cy="307777"/>
            </a:xfrm>
            <a:prstGeom prst="rect">
              <a:avLst/>
            </a:prstGeom>
            <a:noFill/>
          </p:spPr>
          <p:txBody>
            <a:bodyPr wrap="none" rtlCol="0">
              <a:spAutoFit/>
            </a:bodyPr>
            <a:lstStyle/>
            <a:p>
              <a:r>
                <a:rPr lang="en-US" sz="1400" b="1" dirty="0" smtClean="0">
                  <a:solidFill>
                    <a:schemeClr val="bg2">
                      <a:lumMod val="90000"/>
                    </a:schemeClr>
                  </a:solidFill>
                </a:rPr>
                <a:t>NSCC</a:t>
              </a:r>
              <a:endParaRPr lang="en-US" sz="1400" b="1" dirty="0">
                <a:solidFill>
                  <a:schemeClr val="bg2">
                    <a:lumMod val="90000"/>
                  </a:schemeClr>
                </a:solidFill>
              </a:endParaRPr>
            </a:p>
          </p:txBody>
        </p:sp>
        <p:sp>
          <p:nvSpPr>
            <p:cNvPr id="39" name="TextBox 38"/>
            <p:cNvSpPr txBox="1"/>
            <p:nvPr/>
          </p:nvSpPr>
          <p:spPr>
            <a:xfrm>
              <a:off x="2728519" y="3066211"/>
              <a:ext cx="681897" cy="307777"/>
            </a:xfrm>
            <a:prstGeom prst="rect">
              <a:avLst/>
            </a:prstGeom>
            <a:noFill/>
          </p:spPr>
          <p:txBody>
            <a:bodyPr wrap="none" rtlCol="0">
              <a:spAutoFit/>
            </a:bodyPr>
            <a:lstStyle/>
            <a:p>
              <a:r>
                <a:rPr lang="en-US" sz="1400" b="1" dirty="0" smtClean="0">
                  <a:solidFill>
                    <a:schemeClr val="tx2">
                      <a:lumMod val="20000"/>
                      <a:lumOff val="80000"/>
                    </a:schemeClr>
                  </a:solidFill>
                </a:rPr>
                <a:t>HKT1</a:t>
              </a:r>
              <a:endParaRPr lang="en-US" sz="1400" b="1" dirty="0">
                <a:solidFill>
                  <a:schemeClr val="tx2">
                    <a:lumMod val="20000"/>
                    <a:lumOff val="80000"/>
                  </a:schemeClr>
                </a:solidFill>
              </a:endParaRPr>
            </a:p>
          </p:txBody>
        </p:sp>
        <p:sp>
          <p:nvSpPr>
            <p:cNvPr id="40" name="TextBox 39"/>
            <p:cNvSpPr txBox="1"/>
            <p:nvPr/>
          </p:nvSpPr>
          <p:spPr>
            <a:xfrm>
              <a:off x="2721933" y="3482826"/>
              <a:ext cx="684803" cy="307777"/>
            </a:xfrm>
            <a:prstGeom prst="rect">
              <a:avLst/>
            </a:prstGeom>
            <a:noFill/>
          </p:spPr>
          <p:txBody>
            <a:bodyPr wrap="none" rtlCol="0">
              <a:spAutoFit/>
            </a:bodyPr>
            <a:lstStyle/>
            <a:p>
              <a:r>
                <a:rPr lang="en-US" sz="1400" b="1" dirty="0" smtClean="0">
                  <a:solidFill>
                    <a:schemeClr val="tx2">
                      <a:lumMod val="20000"/>
                      <a:lumOff val="80000"/>
                    </a:schemeClr>
                  </a:solidFill>
                </a:rPr>
                <a:t>HKT2</a:t>
              </a:r>
              <a:endParaRPr lang="en-US" sz="1400" b="1" dirty="0">
                <a:solidFill>
                  <a:schemeClr val="tx2">
                    <a:lumMod val="20000"/>
                    <a:lumOff val="80000"/>
                  </a:schemeClr>
                </a:solidFill>
              </a:endParaRPr>
            </a:p>
          </p:txBody>
        </p:sp>
        <p:sp>
          <p:nvSpPr>
            <p:cNvPr id="41" name="TextBox 40"/>
            <p:cNvSpPr txBox="1"/>
            <p:nvPr/>
          </p:nvSpPr>
          <p:spPr>
            <a:xfrm>
              <a:off x="2751243" y="2508602"/>
              <a:ext cx="643325" cy="307777"/>
            </a:xfrm>
            <a:prstGeom prst="rect">
              <a:avLst/>
            </a:prstGeom>
            <a:noFill/>
          </p:spPr>
          <p:txBody>
            <a:bodyPr wrap="none" rtlCol="0">
              <a:spAutoFit/>
            </a:bodyPr>
            <a:lstStyle/>
            <a:p>
              <a:r>
                <a:rPr lang="en-US" sz="1400" b="1" dirty="0" smtClean="0"/>
                <a:t>SOS1</a:t>
              </a:r>
              <a:endParaRPr lang="en-US" sz="1400" b="1" dirty="0"/>
            </a:p>
          </p:txBody>
        </p:sp>
        <p:sp>
          <p:nvSpPr>
            <p:cNvPr id="44" name="TextBox 43"/>
            <p:cNvSpPr txBox="1"/>
            <p:nvPr/>
          </p:nvSpPr>
          <p:spPr>
            <a:xfrm>
              <a:off x="4708913" y="4122388"/>
              <a:ext cx="969699" cy="369332"/>
            </a:xfrm>
            <a:prstGeom prst="rect">
              <a:avLst/>
            </a:prstGeom>
            <a:noFill/>
          </p:spPr>
          <p:txBody>
            <a:bodyPr wrap="none" rtlCol="0">
              <a:spAutoFit/>
            </a:bodyPr>
            <a:lstStyle/>
            <a:p>
              <a:r>
                <a:rPr lang="en-US" dirty="0" smtClean="0"/>
                <a:t>vacuole</a:t>
              </a:r>
              <a:endParaRPr lang="en-US" dirty="0"/>
            </a:p>
          </p:txBody>
        </p:sp>
        <p:cxnSp>
          <p:nvCxnSpPr>
            <p:cNvPr id="45" name="Straight Arrow Connector 44"/>
            <p:cNvCxnSpPr/>
            <p:nvPr/>
          </p:nvCxnSpPr>
          <p:spPr>
            <a:xfrm>
              <a:off x="3826271" y="3901600"/>
              <a:ext cx="839719"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4011041" y="3746589"/>
              <a:ext cx="449384" cy="28414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3480021" y="3744270"/>
              <a:ext cx="453970" cy="276999"/>
            </a:xfrm>
            <a:prstGeom prst="rect">
              <a:avLst/>
            </a:prstGeom>
            <a:noFill/>
          </p:spPr>
          <p:txBody>
            <a:bodyPr wrap="none" rtlCol="0">
              <a:spAutoFit/>
            </a:bodyPr>
            <a:lstStyle/>
            <a:p>
              <a:r>
                <a:rPr lang="en-US" sz="1200" dirty="0" smtClean="0"/>
                <a:t>Na</a:t>
              </a:r>
              <a:r>
                <a:rPr lang="en-US" sz="1200" baseline="30000" dirty="0" smtClean="0"/>
                <a:t>+</a:t>
              </a:r>
              <a:endParaRPr lang="en-US" sz="1200" baseline="30000" dirty="0"/>
            </a:p>
          </p:txBody>
        </p:sp>
        <p:sp>
          <p:nvSpPr>
            <p:cNvPr id="53" name="TextBox 52"/>
            <p:cNvSpPr txBox="1"/>
            <p:nvPr/>
          </p:nvSpPr>
          <p:spPr>
            <a:xfrm>
              <a:off x="3953529" y="3741127"/>
              <a:ext cx="556563" cy="276999"/>
            </a:xfrm>
            <a:prstGeom prst="rect">
              <a:avLst/>
            </a:prstGeom>
            <a:noFill/>
          </p:spPr>
          <p:txBody>
            <a:bodyPr wrap="none" rtlCol="0">
              <a:spAutoFit/>
            </a:bodyPr>
            <a:lstStyle/>
            <a:p>
              <a:r>
                <a:rPr lang="en-US" sz="1200" dirty="0" smtClean="0">
                  <a:solidFill>
                    <a:srgbClr val="CFDCF0"/>
                  </a:solidFill>
                </a:rPr>
                <a:t>NHX</a:t>
              </a:r>
              <a:endParaRPr lang="en-US" sz="1200" dirty="0">
                <a:solidFill>
                  <a:srgbClr val="CFDCF0"/>
                </a:solidFill>
              </a:endParaRPr>
            </a:p>
          </p:txBody>
        </p:sp>
      </p:grpSp>
      <p:sp>
        <p:nvSpPr>
          <p:cNvPr id="57" name="TextBox 56"/>
          <p:cNvSpPr txBox="1"/>
          <p:nvPr/>
        </p:nvSpPr>
        <p:spPr>
          <a:xfrm>
            <a:off x="1351260" y="436880"/>
            <a:ext cx="6699270" cy="369332"/>
          </a:xfrm>
          <a:prstGeom prst="rect">
            <a:avLst/>
          </a:prstGeom>
          <a:noFill/>
        </p:spPr>
        <p:txBody>
          <a:bodyPr wrap="none" rtlCol="0">
            <a:spAutoFit/>
          </a:bodyPr>
          <a:lstStyle/>
          <a:p>
            <a:r>
              <a:rPr lang="en-US" b="1" dirty="0" smtClean="0"/>
              <a:t>Salt Tolerance Strategy : Exclusion and Compartmentalization </a:t>
            </a:r>
            <a:endParaRPr lang="en-US" b="1" dirty="0"/>
          </a:p>
        </p:txBody>
      </p:sp>
    </p:spTree>
    <p:extLst>
      <p:ext uri="{BB962C8B-B14F-4D97-AF65-F5344CB8AC3E}">
        <p14:creationId xmlns:p14="http://schemas.microsoft.com/office/powerpoint/2010/main" val="2426912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768614" y="2093888"/>
            <a:ext cx="4442124" cy="2667000"/>
            <a:chOff x="1743372" y="1397761"/>
            <a:chExt cx="4442124" cy="2667000"/>
          </a:xfrm>
        </p:grpSpPr>
        <p:grpSp>
          <p:nvGrpSpPr>
            <p:cNvPr id="2" name="Group 1"/>
            <p:cNvGrpSpPr/>
            <p:nvPr/>
          </p:nvGrpSpPr>
          <p:grpSpPr>
            <a:xfrm>
              <a:off x="2812940" y="1397761"/>
              <a:ext cx="3372556" cy="2667000"/>
              <a:chOff x="760579" y="1467936"/>
              <a:chExt cx="3372556" cy="2667000"/>
            </a:xfrm>
          </p:grpSpPr>
          <p:sp>
            <p:nvSpPr>
              <p:cNvPr id="3" name="Rounded Rectangle 2"/>
              <p:cNvSpPr/>
              <p:nvPr/>
            </p:nvSpPr>
            <p:spPr>
              <a:xfrm>
                <a:off x="760579" y="1467936"/>
                <a:ext cx="3372556" cy="2667000"/>
              </a:xfrm>
              <a:prstGeom prst="roundRect">
                <a:avLst/>
              </a:prstGeom>
              <a:solidFill>
                <a:schemeClr val="accent3">
                  <a:lumMod val="20000"/>
                  <a:lumOff val="80000"/>
                </a:schemeClr>
              </a:solid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832804" y="1534132"/>
                <a:ext cx="3211901" cy="2530629"/>
              </a:xfrm>
              <a:prstGeom prst="roundRect">
                <a:avLst/>
              </a:prstGeom>
              <a:solidFill>
                <a:schemeClr val="accent1">
                  <a:lumMod val="20000"/>
                  <a:lumOff val="80000"/>
                </a:schemeClr>
              </a:solidFill>
              <a:ln w="127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ounded Rectangle 4"/>
            <p:cNvSpPr/>
            <p:nvPr/>
          </p:nvSpPr>
          <p:spPr>
            <a:xfrm>
              <a:off x="4000893" y="2046774"/>
              <a:ext cx="1878652" cy="1821858"/>
            </a:xfrm>
            <a:prstGeom prst="roundRect">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 name="TextBox 5"/>
            <p:cNvSpPr txBox="1"/>
            <p:nvPr/>
          </p:nvSpPr>
          <p:spPr>
            <a:xfrm>
              <a:off x="2090938" y="1830724"/>
              <a:ext cx="402674" cy="307777"/>
            </a:xfrm>
            <a:prstGeom prst="rect">
              <a:avLst/>
            </a:prstGeom>
            <a:noFill/>
          </p:spPr>
          <p:txBody>
            <a:bodyPr wrap="none" rtlCol="0">
              <a:spAutoFit/>
            </a:bodyPr>
            <a:lstStyle/>
            <a:p>
              <a:r>
                <a:rPr lang="en-US" sz="1400" dirty="0" smtClean="0"/>
                <a:t>H</a:t>
              </a:r>
              <a:r>
                <a:rPr lang="en-US" sz="1400" baseline="30000" dirty="0" smtClean="0"/>
                <a:t>+</a:t>
              </a:r>
              <a:endParaRPr lang="en-US" sz="1400" baseline="30000" dirty="0"/>
            </a:p>
          </p:txBody>
        </p:sp>
        <p:sp>
          <p:nvSpPr>
            <p:cNvPr id="7" name="TextBox 6"/>
            <p:cNvSpPr txBox="1"/>
            <p:nvPr/>
          </p:nvSpPr>
          <p:spPr>
            <a:xfrm>
              <a:off x="3277554" y="1690887"/>
              <a:ext cx="492443" cy="307777"/>
            </a:xfrm>
            <a:prstGeom prst="rect">
              <a:avLst/>
            </a:prstGeom>
            <a:noFill/>
          </p:spPr>
          <p:txBody>
            <a:bodyPr wrap="none" rtlCol="0">
              <a:spAutoFit/>
            </a:bodyPr>
            <a:lstStyle/>
            <a:p>
              <a:r>
                <a:rPr lang="en-US" sz="1400" dirty="0" smtClean="0"/>
                <a:t>Na</a:t>
              </a:r>
              <a:r>
                <a:rPr lang="en-US" sz="1400" baseline="30000" dirty="0" smtClean="0"/>
                <a:t>+</a:t>
              </a:r>
              <a:endParaRPr lang="en-US" sz="1400" baseline="30000" dirty="0"/>
            </a:p>
          </p:txBody>
        </p:sp>
        <p:cxnSp>
          <p:nvCxnSpPr>
            <p:cNvPr id="8" name="Straight Arrow Connector 7"/>
            <p:cNvCxnSpPr/>
            <p:nvPr/>
          </p:nvCxnSpPr>
          <p:spPr>
            <a:xfrm>
              <a:off x="2401981" y="2021997"/>
              <a:ext cx="965568"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431288" y="2607644"/>
              <a:ext cx="894806" cy="2091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353136" y="1809251"/>
              <a:ext cx="965568" cy="0"/>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2573537" y="1762499"/>
              <a:ext cx="566744" cy="3043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567077" y="2438978"/>
              <a:ext cx="566744" cy="30439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860693" y="3292232"/>
              <a:ext cx="492443" cy="307777"/>
            </a:xfrm>
            <a:prstGeom prst="rect">
              <a:avLst/>
            </a:prstGeom>
            <a:noFill/>
          </p:spPr>
          <p:txBody>
            <a:bodyPr wrap="none" rtlCol="0">
              <a:spAutoFit/>
            </a:bodyPr>
            <a:lstStyle/>
            <a:p>
              <a:r>
                <a:rPr lang="en-US" sz="1400" dirty="0" smtClean="0"/>
                <a:t>Na</a:t>
              </a:r>
              <a:r>
                <a:rPr lang="en-US" sz="1400" baseline="30000" dirty="0" smtClean="0"/>
                <a:t>+</a:t>
              </a:r>
              <a:endParaRPr lang="en-US" sz="1400" baseline="30000" dirty="0"/>
            </a:p>
          </p:txBody>
        </p:sp>
        <p:sp>
          <p:nvSpPr>
            <p:cNvPr id="14" name="TextBox 13"/>
            <p:cNvSpPr txBox="1"/>
            <p:nvPr/>
          </p:nvSpPr>
          <p:spPr>
            <a:xfrm>
              <a:off x="4542580" y="2628561"/>
              <a:ext cx="868480" cy="584776"/>
            </a:xfrm>
            <a:prstGeom prst="rect">
              <a:avLst/>
            </a:prstGeom>
            <a:noFill/>
          </p:spPr>
          <p:txBody>
            <a:bodyPr wrap="none" rtlCol="0">
              <a:spAutoFit/>
            </a:bodyPr>
            <a:lstStyle/>
            <a:p>
              <a:r>
                <a:rPr lang="en-US" sz="3200" b="1" dirty="0" smtClean="0">
                  <a:solidFill>
                    <a:srgbClr val="FFFF00"/>
                  </a:solidFill>
                </a:rPr>
                <a:t>Na</a:t>
              </a:r>
              <a:r>
                <a:rPr lang="en-US" sz="3200" b="1" baseline="30000" dirty="0" smtClean="0">
                  <a:solidFill>
                    <a:srgbClr val="FFFF00"/>
                  </a:solidFill>
                </a:rPr>
                <a:t>+</a:t>
              </a:r>
              <a:endParaRPr lang="en-US" sz="3200" b="1" baseline="30000" dirty="0">
                <a:solidFill>
                  <a:srgbClr val="FFFF00"/>
                </a:solidFill>
              </a:endParaRPr>
            </a:p>
          </p:txBody>
        </p:sp>
        <p:sp>
          <p:nvSpPr>
            <p:cNvPr id="15" name="TextBox 14"/>
            <p:cNvSpPr txBox="1"/>
            <p:nvPr/>
          </p:nvSpPr>
          <p:spPr>
            <a:xfrm>
              <a:off x="1893995" y="2937086"/>
              <a:ext cx="492443" cy="307777"/>
            </a:xfrm>
            <a:prstGeom prst="rect">
              <a:avLst/>
            </a:prstGeom>
            <a:noFill/>
          </p:spPr>
          <p:txBody>
            <a:bodyPr wrap="none" rtlCol="0">
              <a:spAutoFit/>
            </a:bodyPr>
            <a:lstStyle/>
            <a:p>
              <a:r>
                <a:rPr lang="en-US" sz="1400" b="1" dirty="0" smtClean="0">
                  <a:solidFill>
                    <a:srgbClr val="7F7F7F"/>
                  </a:solidFill>
                </a:rPr>
                <a:t>Na</a:t>
              </a:r>
              <a:r>
                <a:rPr lang="en-US" sz="1400" b="1" baseline="30000" dirty="0" smtClean="0">
                  <a:solidFill>
                    <a:srgbClr val="7F7F7F"/>
                  </a:solidFill>
                </a:rPr>
                <a:t>+</a:t>
              </a:r>
              <a:endParaRPr lang="en-US" sz="1400" b="1" baseline="30000" dirty="0">
                <a:solidFill>
                  <a:srgbClr val="7F7F7F"/>
                </a:solidFill>
              </a:endParaRPr>
            </a:p>
          </p:txBody>
        </p:sp>
        <p:sp>
          <p:nvSpPr>
            <p:cNvPr id="16" name="TextBox 15"/>
            <p:cNvSpPr txBox="1"/>
            <p:nvPr/>
          </p:nvSpPr>
          <p:spPr>
            <a:xfrm>
              <a:off x="2016037" y="2434217"/>
              <a:ext cx="492443" cy="307777"/>
            </a:xfrm>
            <a:prstGeom prst="rect">
              <a:avLst/>
            </a:prstGeom>
            <a:noFill/>
          </p:spPr>
          <p:txBody>
            <a:bodyPr wrap="none" rtlCol="0">
              <a:spAutoFit/>
            </a:bodyPr>
            <a:lstStyle/>
            <a:p>
              <a:r>
                <a:rPr lang="en-US" sz="1400" b="1" dirty="0" smtClean="0"/>
                <a:t>Na</a:t>
              </a:r>
              <a:r>
                <a:rPr lang="en-US" sz="1400" b="1" baseline="30000" dirty="0" smtClean="0"/>
                <a:t>+</a:t>
              </a:r>
              <a:endParaRPr lang="en-US" sz="1400" b="1" baseline="30000" dirty="0"/>
            </a:p>
          </p:txBody>
        </p:sp>
        <p:cxnSp>
          <p:nvCxnSpPr>
            <p:cNvPr id="17" name="Straight Arrow Connector 16"/>
            <p:cNvCxnSpPr/>
            <p:nvPr/>
          </p:nvCxnSpPr>
          <p:spPr>
            <a:xfrm>
              <a:off x="2437835" y="3043352"/>
              <a:ext cx="880869"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401981" y="3488827"/>
              <a:ext cx="924113"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2573537" y="2859034"/>
              <a:ext cx="566744" cy="304390"/>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517508" y="2432650"/>
              <a:ext cx="681897" cy="307777"/>
            </a:xfrm>
            <a:prstGeom prst="rect">
              <a:avLst/>
            </a:prstGeom>
            <a:noFill/>
          </p:spPr>
          <p:txBody>
            <a:bodyPr wrap="none" rtlCol="0">
              <a:spAutoFit/>
            </a:bodyPr>
            <a:lstStyle/>
            <a:p>
              <a:r>
                <a:rPr lang="en-US" sz="1400" b="1" dirty="0" smtClean="0">
                  <a:solidFill>
                    <a:schemeClr val="tx2">
                      <a:lumMod val="20000"/>
                      <a:lumOff val="80000"/>
                    </a:schemeClr>
                  </a:solidFill>
                </a:rPr>
                <a:t>HKT1</a:t>
              </a:r>
              <a:endParaRPr lang="en-US" sz="1400" b="1" dirty="0">
                <a:solidFill>
                  <a:schemeClr val="tx2">
                    <a:lumMod val="20000"/>
                    <a:lumOff val="80000"/>
                  </a:schemeClr>
                </a:solidFill>
              </a:endParaRPr>
            </a:p>
          </p:txBody>
        </p:sp>
        <p:sp>
          <p:nvSpPr>
            <p:cNvPr id="23" name="TextBox 22"/>
            <p:cNvSpPr txBox="1"/>
            <p:nvPr/>
          </p:nvSpPr>
          <p:spPr>
            <a:xfrm>
              <a:off x="2510922" y="2849265"/>
              <a:ext cx="684803" cy="307777"/>
            </a:xfrm>
            <a:prstGeom prst="rect">
              <a:avLst/>
            </a:prstGeom>
            <a:noFill/>
          </p:spPr>
          <p:txBody>
            <a:bodyPr wrap="none" rtlCol="0">
              <a:spAutoFit/>
            </a:bodyPr>
            <a:lstStyle/>
            <a:p>
              <a:r>
                <a:rPr lang="en-US" sz="1400" b="1" dirty="0" smtClean="0">
                  <a:solidFill>
                    <a:schemeClr val="tx2">
                      <a:lumMod val="20000"/>
                      <a:lumOff val="80000"/>
                    </a:schemeClr>
                  </a:solidFill>
                </a:rPr>
                <a:t>HKT2</a:t>
              </a:r>
              <a:endParaRPr lang="en-US" sz="1400" b="1" dirty="0">
                <a:solidFill>
                  <a:schemeClr val="tx2">
                    <a:lumMod val="20000"/>
                    <a:lumOff val="80000"/>
                  </a:schemeClr>
                </a:solidFill>
              </a:endParaRPr>
            </a:p>
          </p:txBody>
        </p:sp>
        <p:sp>
          <p:nvSpPr>
            <p:cNvPr id="24" name="TextBox 23"/>
            <p:cNvSpPr txBox="1"/>
            <p:nvPr/>
          </p:nvSpPr>
          <p:spPr>
            <a:xfrm>
              <a:off x="2540232" y="1742961"/>
              <a:ext cx="643325" cy="307777"/>
            </a:xfrm>
            <a:prstGeom prst="rect">
              <a:avLst/>
            </a:prstGeom>
            <a:noFill/>
          </p:spPr>
          <p:txBody>
            <a:bodyPr wrap="none" rtlCol="0">
              <a:spAutoFit/>
            </a:bodyPr>
            <a:lstStyle/>
            <a:p>
              <a:r>
                <a:rPr lang="en-US" sz="1400" b="1" dirty="0" smtClean="0"/>
                <a:t>SOS1</a:t>
              </a:r>
              <a:endParaRPr lang="en-US" sz="1400" b="1" dirty="0"/>
            </a:p>
          </p:txBody>
        </p:sp>
        <p:sp>
          <p:nvSpPr>
            <p:cNvPr id="25" name="TextBox 24"/>
            <p:cNvSpPr txBox="1"/>
            <p:nvPr/>
          </p:nvSpPr>
          <p:spPr>
            <a:xfrm>
              <a:off x="4497902" y="3488827"/>
              <a:ext cx="969699" cy="369332"/>
            </a:xfrm>
            <a:prstGeom prst="rect">
              <a:avLst/>
            </a:prstGeom>
            <a:noFill/>
          </p:spPr>
          <p:txBody>
            <a:bodyPr wrap="none" rtlCol="0">
              <a:spAutoFit/>
            </a:bodyPr>
            <a:lstStyle/>
            <a:p>
              <a:r>
                <a:rPr lang="en-US" dirty="0" smtClean="0"/>
                <a:t>vacuole</a:t>
              </a:r>
              <a:endParaRPr lang="en-US" dirty="0"/>
            </a:p>
          </p:txBody>
        </p:sp>
        <p:cxnSp>
          <p:nvCxnSpPr>
            <p:cNvPr id="26" name="Straight Arrow Connector 25"/>
            <p:cNvCxnSpPr/>
            <p:nvPr/>
          </p:nvCxnSpPr>
          <p:spPr>
            <a:xfrm>
              <a:off x="3615260" y="3268039"/>
              <a:ext cx="839719"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3800030" y="3113028"/>
              <a:ext cx="449384" cy="28414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3269010" y="3110709"/>
              <a:ext cx="453970" cy="276999"/>
            </a:xfrm>
            <a:prstGeom prst="rect">
              <a:avLst/>
            </a:prstGeom>
            <a:noFill/>
          </p:spPr>
          <p:txBody>
            <a:bodyPr wrap="none" rtlCol="0">
              <a:spAutoFit/>
            </a:bodyPr>
            <a:lstStyle/>
            <a:p>
              <a:r>
                <a:rPr lang="en-US" sz="1200" dirty="0" smtClean="0"/>
                <a:t>Na</a:t>
              </a:r>
              <a:r>
                <a:rPr lang="en-US" sz="1200" baseline="30000" dirty="0" smtClean="0"/>
                <a:t>+</a:t>
              </a:r>
              <a:endParaRPr lang="en-US" sz="1200" baseline="30000" dirty="0"/>
            </a:p>
          </p:txBody>
        </p:sp>
        <p:sp>
          <p:nvSpPr>
            <p:cNvPr id="29" name="TextBox 28"/>
            <p:cNvSpPr txBox="1"/>
            <p:nvPr/>
          </p:nvSpPr>
          <p:spPr>
            <a:xfrm>
              <a:off x="3742518" y="3107566"/>
              <a:ext cx="556563" cy="276999"/>
            </a:xfrm>
            <a:prstGeom prst="rect">
              <a:avLst/>
            </a:prstGeom>
            <a:noFill/>
          </p:spPr>
          <p:txBody>
            <a:bodyPr wrap="none" rtlCol="0">
              <a:spAutoFit/>
            </a:bodyPr>
            <a:lstStyle/>
            <a:p>
              <a:r>
                <a:rPr lang="en-US" sz="1200" dirty="0" smtClean="0">
                  <a:solidFill>
                    <a:srgbClr val="CFDCF0"/>
                  </a:solidFill>
                </a:rPr>
                <a:t>NHX</a:t>
              </a:r>
              <a:endParaRPr lang="en-US" sz="1200" dirty="0">
                <a:solidFill>
                  <a:srgbClr val="CFDCF0"/>
                </a:solidFill>
              </a:endParaRPr>
            </a:p>
          </p:txBody>
        </p:sp>
        <p:sp>
          <p:nvSpPr>
            <p:cNvPr id="30" name="TextBox 29"/>
            <p:cNvSpPr txBox="1"/>
            <p:nvPr/>
          </p:nvSpPr>
          <p:spPr>
            <a:xfrm>
              <a:off x="2197659" y="2843595"/>
              <a:ext cx="410956" cy="338554"/>
            </a:xfrm>
            <a:prstGeom prst="rect">
              <a:avLst/>
            </a:prstGeom>
            <a:noFill/>
          </p:spPr>
          <p:txBody>
            <a:bodyPr wrap="none" rtlCol="0">
              <a:spAutoFit/>
            </a:bodyPr>
            <a:lstStyle/>
            <a:p>
              <a:r>
                <a:rPr lang="en-US" sz="1600" b="1" dirty="0" smtClean="0"/>
                <a:t>K</a:t>
              </a:r>
              <a:r>
                <a:rPr lang="en-US" sz="1600" b="1" baseline="30000" dirty="0" smtClean="0"/>
                <a:t>+</a:t>
              </a:r>
              <a:endParaRPr lang="en-US" sz="1600" b="1" baseline="30000" dirty="0"/>
            </a:p>
          </p:txBody>
        </p:sp>
        <p:sp>
          <p:nvSpPr>
            <p:cNvPr id="36" name="TextBox 35"/>
            <p:cNvSpPr txBox="1"/>
            <p:nvPr/>
          </p:nvSpPr>
          <p:spPr>
            <a:xfrm>
              <a:off x="1743372" y="2531719"/>
              <a:ext cx="389850" cy="307777"/>
            </a:xfrm>
            <a:prstGeom prst="rect">
              <a:avLst/>
            </a:prstGeom>
            <a:noFill/>
          </p:spPr>
          <p:txBody>
            <a:bodyPr wrap="none" rtlCol="0">
              <a:spAutoFit/>
            </a:bodyPr>
            <a:lstStyle/>
            <a:p>
              <a:r>
                <a:rPr lang="en-US" sz="1400" b="1" dirty="0" smtClean="0">
                  <a:solidFill>
                    <a:srgbClr val="7F7F7F"/>
                  </a:solidFill>
                </a:rPr>
                <a:t>K</a:t>
              </a:r>
              <a:r>
                <a:rPr lang="en-US" sz="1400" b="1" baseline="30000" dirty="0" smtClean="0">
                  <a:solidFill>
                    <a:srgbClr val="7F7F7F"/>
                  </a:solidFill>
                </a:rPr>
                <a:t>+</a:t>
              </a:r>
              <a:endParaRPr lang="en-US" sz="1400" b="1" baseline="30000" dirty="0">
                <a:solidFill>
                  <a:srgbClr val="7F7F7F"/>
                </a:solidFill>
              </a:endParaRPr>
            </a:p>
          </p:txBody>
        </p:sp>
        <p:sp>
          <p:nvSpPr>
            <p:cNvPr id="48" name="Rectangle 47"/>
            <p:cNvSpPr/>
            <p:nvPr/>
          </p:nvSpPr>
          <p:spPr>
            <a:xfrm>
              <a:off x="2567519" y="3354749"/>
              <a:ext cx="541797" cy="2540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2480357" y="3334938"/>
              <a:ext cx="703200" cy="307777"/>
            </a:xfrm>
            <a:prstGeom prst="rect">
              <a:avLst/>
            </a:prstGeom>
            <a:noFill/>
          </p:spPr>
          <p:txBody>
            <a:bodyPr wrap="none" rtlCol="0">
              <a:spAutoFit/>
            </a:bodyPr>
            <a:lstStyle/>
            <a:p>
              <a:r>
                <a:rPr lang="en-US" sz="1400" b="1" dirty="0" smtClean="0">
                  <a:solidFill>
                    <a:schemeClr val="bg2">
                      <a:lumMod val="90000"/>
                    </a:schemeClr>
                  </a:solidFill>
                </a:rPr>
                <a:t>NSCC</a:t>
              </a:r>
              <a:endParaRPr lang="en-US" sz="1400" b="1" dirty="0">
                <a:solidFill>
                  <a:schemeClr val="bg2">
                    <a:lumMod val="90000"/>
                  </a:schemeClr>
                </a:solidFill>
              </a:endParaRPr>
            </a:p>
          </p:txBody>
        </p:sp>
      </p:grpSp>
      <p:sp>
        <p:nvSpPr>
          <p:cNvPr id="50" name="TextBox 49"/>
          <p:cNvSpPr txBox="1"/>
          <p:nvPr/>
        </p:nvSpPr>
        <p:spPr>
          <a:xfrm>
            <a:off x="2639095" y="221734"/>
            <a:ext cx="3625399" cy="369332"/>
          </a:xfrm>
          <a:prstGeom prst="rect">
            <a:avLst/>
          </a:prstGeom>
          <a:noFill/>
        </p:spPr>
        <p:txBody>
          <a:bodyPr wrap="none" rtlCol="0">
            <a:spAutoFit/>
          </a:bodyPr>
          <a:lstStyle/>
          <a:p>
            <a:r>
              <a:rPr lang="en-US" dirty="0" smtClean="0"/>
              <a:t>Na</a:t>
            </a:r>
            <a:r>
              <a:rPr lang="en-US" baseline="30000" dirty="0" smtClean="0"/>
              <a:t>+</a:t>
            </a:r>
            <a:r>
              <a:rPr lang="en-US" dirty="0" smtClean="0"/>
              <a:t> competes for K</a:t>
            </a:r>
            <a:r>
              <a:rPr lang="en-US" baseline="30000" dirty="0" smtClean="0"/>
              <a:t>+</a:t>
            </a:r>
            <a:r>
              <a:rPr lang="en-US" dirty="0" smtClean="0"/>
              <a:t> transporters</a:t>
            </a:r>
            <a:endParaRPr lang="en-US" dirty="0"/>
          </a:p>
        </p:txBody>
      </p:sp>
    </p:spTree>
    <p:extLst>
      <p:ext uri="{BB962C8B-B14F-4D97-AF65-F5344CB8AC3E}">
        <p14:creationId xmlns:p14="http://schemas.microsoft.com/office/powerpoint/2010/main" val="39592472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p:cNvGrpSpPr/>
          <p:nvPr/>
        </p:nvGrpSpPr>
        <p:grpSpPr>
          <a:xfrm>
            <a:off x="2032636" y="1550136"/>
            <a:ext cx="4442124" cy="3659780"/>
            <a:chOff x="1699133" y="1550136"/>
            <a:chExt cx="4442124" cy="3659780"/>
          </a:xfrm>
        </p:grpSpPr>
        <p:grpSp>
          <p:nvGrpSpPr>
            <p:cNvPr id="8" name="Group 7"/>
            <p:cNvGrpSpPr/>
            <p:nvPr/>
          </p:nvGrpSpPr>
          <p:grpSpPr>
            <a:xfrm>
              <a:off x="2768701" y="2285776"/>
              <a:ext cx="3372556" cy="2667000"/>
              <a:chOff x="760579" y="1467936"/>
              <a:chExt cx="3372556" cy="2667000"/>
            </a:xfrm>
          </p:grpSpPr>
          <p:sp>
            <p:nvSpPr>
              <p:cNvPr id="9" name="Rounded Rectangle 8"/>
              <p:cNvSpPr/>
              <p:nvPr/>
            </p:nvSpPr>
            <p:spPr>
              <a:xfrm>
                <a:off x="760579" y="1467936"/>
                <a:ext cx="3372556" cy="2667000"/>
              </a:xfrm>
              <a:prstGeom prst="roundRect">
                <a:avLst/>
              </a:prstGeom>
              <a:solidFill>
                <a:schemeClr val="accent3">
                  <a:lumMod val="20000"/>
                  <a:lumOff val="80000"/>
                </a:schemeClr>
              </a:solid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832804" y="1534132"/>
                <a:ext cx="3211901" cy="2530629"/>
              </a:xfrm>
              <a:prstGeom prst="roundRect">
                <a:avLst/>
              </a:prstGeom>
              <a:solidFill>
                <a:schemeClr val="accent1">
                  <a:lumMod val="20000"/>
                  <a:lumOff val="80000"/>
                </a:schemeClr>
              </a:solidFill>
              <a:ln w="127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ounded Rectangle 10"/>
            <p:cNvSpPr/>
            <p:nvPr/>
          </p:nvSpPr>
          <p:spPr>
            <a:xfrm>
              <a:off x="3956654" y="2934789"/>
              <a:ext cx="1878652" cy="1821858"/>
            </a:xfrm>
            <a:prstGeom prst="roundRect">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2" name="TextBox 11"/>
            <p:cNvSpPr txBox="1"/>
            <p:nvPr/>
          </p:nvSpPr>
          <p:spPr>
            <a:xfrm>
              <a:off x="2046699" y="2637459"/>
              <a:ext cx="402674" cy="307777"/>
            </a:xfrm>
            <a:prstGeom prst="rect">
              <a:avLst/>
            </a:prstGeom>
            <a:noFill/>
          </p:spPr>
          <p:txBody>
            <a:bodyPr wrap="none" rtlCol="0">
              <a:spAutoFit/>
            </a:bodyPr>
            <a:lstStyle/>
            <a:p>
              <a:r>
                <a:rPr lang="en-US" sz="1400" dirty="0" smtClean="0"/>
                <a:t>H</a:t>
              </a:r>
              <a:r>
                <a:rPr lang="en-US" sz="1400" baseline="30000" dirty="0" smtClean="0"/>
                <a:t>+</a:t>
              </a:r>
              <a:endParaRPr lang="en-US" sz="1400" baseline="30000" dirty="0"/>
            </a:p>
          </p:txBody>
        </p:sp>
        <p:sp>
          <p:nvSpPr>
            <p:cNvPr id="13" name="TextBox 12"/>
            <p:cNvSpPr txBox="1"/>
            <p:nvPr/>
          </p:nvSpPr>
          <p:spPr>
            <a:xfrm>
              <a:off x="3172355" y="2487462"/>
              <a:ext cx="492443" cy="307777"/>
            </a:xfrm>
            <a:prstGeom prst="rect">
              <a:avLst/>
            </a:prstGeom>
            <a:noFill/>
          </p:spPr>
          <p:txBody>
            <a:bodyPr wrap="none" rtlCol="0">
              <a:spAutoFit/>
            </a:bodyPr>
            <a:lstStyle/>
            <a:p>
              <a:r>
                <a:rPr lang="en-US" sz="1400" dirty="0" smtClean="0"/>
                <a:t>Na</a:t>
              </a:r>
              <a:r>
                <a:rPr lang="en-US" sz="1400" baseline="30000" dirty="0" smtClean="0"/>
                <a:t>+</a:t>
              </a:r>
              <a:endParaRPr lang="en-US" sz="1400" baseline="30000" dirty="0"/>
            </a:p>
          </p:txBody>
        </p:sp>
        <p:cxnSp>
          <p:nvCxnSpPr>
            <p:cNvPr id="14" name="Straight Arrow Connector 13"/>
            <p:cNvCxnSpPr/>
            <p:nvPr/>
          </p:nvCxnSpPr>
          <p:spPr>
            <a:xfrm>
              <a:off x="2357742" y="2828732"/>
              <a:ext cx="965568"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387049" y="3495659"/>
              <a:ext cx="894806" cy="20917"/>
            </a:xfrm>
            <a:prstGeom prst="straightConnector1">
              <a:avLst/>
            </a:prstGeom>
            <a:ln w="12700" cmpd="sng">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308897" y="2615986"/>
              <a:ext cx="965568" cy="0"/>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529298" y="2569234"/>
              <a:ext cx="566744" cy="3043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522838" y="3326993"/>
              <a:ext cx="566744" cy="304390"/>
            </a:xfrm>
            <a:prstGeom prst="ellipse">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816454" y="4180247"/>
              <a:ext cx="492443" cy="307777"/>
            </a:xfrm>
            <a:prstGeom prst="rect">
              <a:avLst/>
            </a:prstGeom>
            <a:noFill/>
          </p:spPr>
          <p:txBody>
            <a:bodyPr wrap="none" rtlCol="0">
              <a:spAutoFit/>
            </a:bodyPr>
            <a:lstStyle/>
            <a:p>
              <a:r>
                <a:rPr lang="en-US" sz="1400" dirty="0" smtClean="0"/>
                <a:t>Na</a:t>
              </a:r>
              <a:r>
                <a:rPr lang="en-US" sz="1400" baseline="30000" dirty="0" smtClean="0"/>
                <a:t>+</a:t>
              </a:r>
              <a:endParaRPr lang="en-US" sz="1400" baseline="30000" dirty="0"/>
            </a:p>
          </p:txBody>
        </p:sp>
        <p:sp>
          <p:nvSpPr>
            <p:cNvPr id="20" name="TextBox 19"/>
            <p:cNvSpPr txBox="1"/>
            <p:nvPr/>
          </p:nvSpPr>
          <p:spPr>
            <a:xfrm>
              <a:off x="4498341" y="3516576"/>
              <a:ext cx="868480" cy="584776"/>
            </a:xfrm>
            <a:prstGeom prst="rect">
              <a:avLst/>
            </a:prstGeom>
            <a:noFill/>
          </p:spPr>
          <p:txBody>
            <a:bodyPr wrap="none" rtlCol="0">
              <a:spAutoFit/>
            </a:bodyPr>
            <a:lstStyle/>
            <a:p>
              <a:r>
                <a:rPr lang="en-US" sz="3200" b="1" dirty="0" smtClean="0">
                  <a:solidFill>
                    <a:srgbClr val="FFFF00"/>
                  </a:solidFill>
                </a:rPr>
                <a:t>Na</a:t>
              </a:r>
              <a:r>
                <a:rPr lang="en-US" sz="3200" b="1" baseline="30000" dirty="0" smtClean="0">
                  <a:solidFill>
                    <a:srgbClr val="FFFF00"/>
                  </a:solidFill>
                </a:rPr>
                <a:t>+</a:t>
              </a:r>
              <a:endParaRPr lang="en-US" sz="3200" b="1" baseline="30000" dirty="0">
                <a:solidFill>
                  <a:srgbClr val="FFFF00"/>
                </a:solidFill>
              </a:endParaRPr>
            </a:p>
          </p:txBody>
        </p:sp>
        <p:sp>
          <p:nvSpPr>
            <p:cNvPr id="21" name="TextBox 20"/>
            <p:cNvSpPr txBox="1"/>
            <p:nvPr/>
          </p:nvSpPr>
          <p:spPr>
            <a:xfrm>
              <a:off x="1849756" y="3825101"/>
              <a:ext cx="492443" cy="307777"/>
            </a:xfrm>
            <a:prstGeom prst="rect">
              <a:avLst/>
            </a:prstGeom>
            <a:noFill/>
          </p:spPr>
          <p:txBody>
            <a:bodyPr wrap="none" rtlCol="0">
              <a:spAutoFit/>
            </a:bodyPr>
            <a:lstStyle/>
            <a:p>
              <a:r>
                <a:rPr lang="en-US" sz="1400" b="1" dirty="0" smtClean="0">
                  <a:solidFill>
                    <a:srgbClr val="7F7F7F"/>
                  </a:solidFill>
                </a:rPr>
                <a:t>Na</a:t>
              </a:r>
              <a:r>
                <a:rPr lang="en-US" sz="1400" b="1" baseline="30000" dirty="0" smtClean="0">
                  <a:solidFill>
                    <a:srgbClr val="7F7F7F"/>
                  </a:solidFill>
                </a:rPr>
                <a:t>+</a:t>
              </a:r>
              <a:endParaRPr lang="en-US" sz="1400" b="1" baseline="30000" dirty="0">
                <a:solidFill>
                  <a:srgbClr val="7F7F7F"/>
                </a:solidFill>
              </a:endParaRPr>
            </a:p>
          </p:txBody>
        </p:sp>
        <p:sp>
          <p:nvSpPr>
            <p:cNvPr id="22" name="TextBox 21"/>
            <p:cNvSpPr txBox="1"/>
            <p:nvPr/>
          </p:nvSpPr>
          <p:spPr>
            <a:xfrm>
              <a:off x="1971798" y="3322232"/>
              <a:ext cx="492443" cy="307777"/>
            </a:xfrm>
            <a:prstGeom prst="rect">
              <a:avLst/>
            </a:prstGeom>
            <a:noFill/>
          </p:spPr>
          <p:txBody>
            <a:bodyPr wrap="none" rtlCol="0">
              <a:spAutoFit/>
            </a:bodyPr>
            <a:lstStyle/>
            <a:p>
              <a:r>
                <a:rPr lang="en-US" sz="1400" b="1" dirty="0" smtClean="0">
                  <a:solidFill>
                    <a:srgbClr val="7F7F7F"/>
                  </a:solidFill>
                </a:rPr>
                <a:t>Na</a:t>
              </a:r>
              <a:r>
                <a:rPr lang="en-US" sz="1400" b="1" baseline="30000" dirty="0" smtClean="0">
                  <a:solidFill>
                    <a:srgbClr val="7F7F7F"/>
                  </a:solidFill>
                </a:rPr>
                <a:t>+</a:t>
              </a:r>
              <a:endParaRPr lang="en-US" sz="1400" b="1" baseline="30000" dirty="0">
                <a:solidFill>
                  <a:srgbClr val="7F7F7F"/>
                </a:solidFill>
              </a:endParaRPr>
            </a:p>
          </p:txBody>
        </p:sp>
        <p:cxnSp>
          <p:nvCxnSpPr>
            <p:cNvPr id="23" name="Straight Arrow Connector 22"/>
            <p:cNvCxnSpPr/>
            <p:nvPr/>
          </p:nvCxnSpPr>
          <p:spPr>
            <a:xfrm>
              <a:off x="2393596" y="3931367"/>
              <a:ext cx="880869" cy="0"/>
            </a:xfrm>
            <a:prstGeom prst="straightConnector1">
              <a:avLst/>
            </a:prstGeom>
            <a:ln w="12700" cmpd="sng">
              <a:solidFill>
                <a:srgbClr val="7F7F7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357742" y="4376842"/>
              <a:ext cx="924113" cy="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2529298" y="3747049"/>
              <a:ext cx="566744" cy="304390"/>
            </a:xfrm>
            <a:prstGeom prst="ellipse">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462456" y="3322047"/>
              <a:ext cx="681897" cy="307777"/>
            </a:xfrm>
            <a:prstGeom prst="rect">
              <a:avLst/>
            </a:prstGeom>
            <a:noFill/>
          </p:spPr>
          <p:txBody>
            <a:bodyPr wrap="none" rtlCol="0">
              <a:spAutoFit/>
            </a:bodyPr>
            <a:lstStyle/>
            <a:p>
              <a:r>
                <a:rPr lang="en-US" sz="1400" b="1" dirty="0" smtClean="0">
                  <a:solidFill>
                    <a:schemeClr val="tx1">
                      <a:lumMod val="50000"/>
                      <a:lumOff val="50000"/>
                    </a:schemeClr>
                  </a:solidFill>
                </a:rPr>
                <a:t>HKT1</a:t>
              </a:r>
              <a:endParaRPr lang="en-US" sz="1400" b="1" dirty="0">
                <a:solidFill>
                  <a:schemeClr val="tx1">
                    <a:lumMod val="50000"/>
                    <a:lumOff val="50000"/>
                  </a:schemeClr>
                </a:solidFill>
              </a:endParaRPr>
            </a:p>
          </p:txBody>
        </p:sp>
        <p:sp>
          <p:nvSpPr>
            <p:cNvPr id="29" name="TextBox 28"/>
            <p:cNvSpPr txBox="1"/>
            <p:nvPr/>
          </p:nvSpPr>
          <p:spPr>
            <a:xfrm>
              <a:off x="2466683" y="3746998"/>
              <a:ext cx="684803" cy="307777"/>
            </a:xfrm>
            <a:prstGeom prst="rect">
              <a:avLst/>
            </a:prstGeom>
            <a:noFill/>
          </p:spPr>
          <p:txBody>
            <a:bodyPr wrap="none" rtlCol="0">
              <a:spAutoFit/>
            </a:bodyPr>
            <a:lstStyle/>
            <a:p>
              <a:r>
                <a:rPr lang="en-US" sz="1400" b="1" dirty="0" smtClean="0">
                  <a:solidFill>
                    <a:srgbClr val="7F7F7F"/>
                  </a:solidFill>
                </a:rPr>
                <a:t>HKT2</a:t>
              </a:r>
              <a:endParaRPr lang="en-US" sz="1400" b="1" dirty="0">
                <a:solidFill>
                  <a:srgbClr val="7F7F7F"/>
                </a:solidFill>
              </a:endParaRPr>
            </a:p>
          </p:txBody>
        </p:sp>
        <p:sp>
          <p:nvSpPr>
            <p:cNvPr id="30" name="TextBox 29"/>
            <p:cNvSpPr txBox="1"/>
            <p:nvPr/>
          </p:nvSpPr>
          <p:spPr>
            <a:xfrm>
              <a:off x="2495993" y="2549696"/>
              <a:ext cx="643325" cy="307777"/>
            </a:xfrm>
            <a:prstGeom prst="rect">
              <a:avLst/>
            </a:prstGeom>
            <a:noFill/>
          </p:spPr>
          <p:txBody>
            <a:bodyPr wrap="none" rtlCol="0">
              <a:spAutoFit/>
            </a:bodyPr>
            <a:lstStyle/>
            <a:p>
              <a:r>
                <a:rPr lang="en-US" sz="1400" b="1" dirty="0" smtClean="0"/>
                <a:t>SOS1</a:t>
              </a:r>
              <a:endParaRPr lang="en-US" sz="1400" b="1" dirty="0"/>
            </a:p>
          </p:txBody>
        </p:sp>
        <p:sp>
          <p:nvSpPr>
            <p:cNvPr id="31" name="TextBox 30"/>
            <p:cNvSpPr txBox="1"/>
            <p:nvPr/>
          </p:nvSpPr>
          <p:spPr>
            <a:xfrm>
              <a:off x="4453663" y="4376842"/>
              <a:ext cx="969699" cy="369332"/>
            </a:xfrm>
            <a:prstGeom prst="rect">
              <a:avLst/>
            </a:prstGeom>
            <a:noFill/>
          </p:spPr>
          <p:txBody>
            <a:bodyPr wrap="none" rtlCol="0">
              <a:spAutoFit/>
            </a:bodyPr>
            <a:lstStyle/>
            <a:p>
              <a:r>
                <a:rPr lang="en-US" dirty="0" smtClean="0"/>
                <a:t>vacuole</a:t>
              </a:r>
              <a:endParaRPr lang="en-US" dirty="0"/>
            </a:p>
          </p:txBody>
        </p:sp>
        <p:cxnSp>
          <p:nvCxnSpPr>
            <p:cNvPr id="32" name="Straight Arrow Connector 31"/>
            <p:cNvCxnSpPr/>
            <p:nvPr/>
          </p:nvCxnSpPr>
          <p:spPr>
            <a:xfrm>
              <a:off x="3571021" y="4156054"/>
              <a:ext cx="839719" cy="0"/>
            </a:xfrm>
            <a:prstGeom prst="straightConnector1">
              <a:avLst/>
            </a:prstGeom>
            <a:ln w="12700" cmpd="sng">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3755791" y="4001043"/>
              <a:ext cx="449384" cy="284140"/>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9D9D9"/>
                </a:solidFill>
              </a:endParaRPr>
            </a:p>
          </p:txBody>
        </p:sp>
        <p:sp>
          <p:nvSpPr>
            <p:cNvPr id="34" name="TextBox 33"/>
            <p:cNvSpPr txBox="1"/>
            <p:nvPr/>
          </p:nvSpPr>
          <p:spPr>
            <a:xfrm>
              <a:off x="3224771" y="3998724"/>
              <a:ext cx="453970" cy="276999"/>
            </a:xfrm>
            <a:prstGeom prst="rect">
              <a:avLst/>
            </a:prstGeom>
            <a:noFill/>
          </p:spPr>
          <p:txBody>
            <a:bodyPr wrap="none" rtlCol="0">
              <a:spAutoFit/>
            </a:bodyPr>
            <a:lstStyle/>
            <a:p>
              <a:r>
                <a:rPr lang="en-US" sz="1200" dirty="0" smtClean="0">
                  <a:solidFill>
                    <a:schemeClr val="tx1">
                      <a:lumMod val="65000"/>
                      <a:lumOff val="35000"/>
                    </a:schemeClr>
                  </a:solidFill>
                </a:rPr>
                <a:t>Na</a:t>
              </a:r>
              <a:r>
                <a:rPr lang="en-US" sz="1200" baseline="30000" dirty="0" smtClean="0">
                  <a:solidFill>
                    <a:schemeClr val="tx1">
                      <a:lumMod val="65000"/>
                      <a:lumOff val="35000"/>
                    </a:schemeClr>
                  </a:solidFill>
                </a:rPr>
                <a:t>+</a:t>
              </a:r>
              <a:endParaRPr lang="en-US" sz="1200" baseline="30000" dirty="0">
                <a:solidFill>
                  <a:schemeClr val="tx1">
                    <a:lumMod val="65000"/>
                    <a:lumOff val="35000"/>
                  </a:schemeClr>
                </a:solidFill>
              </a:endParaRPr>
            </a:p>
          </p:txBody>
        </p:sp>
        <p:sp>
          <p:nvSpPr>
            <p:cNvPr id="35" name="TextBox 34"/>
            <p:cNvSpPr txBox="1"/>
            <p:nvPr/>
          </p:nvSpPr>
          <p:spPr>
            <a:xfrm>
              <a:off x="3717492" y="3998024"/>
              <a:ext cx="556563" cy="276999"/>
            </a:xfrm>
            <a:prstGeom prst="rect">
              <a:avLst/>
            </a:prstGeom>
            <a:noFill/>
          </p:spPr>
          <p:txBody>
            <a:bodyPr wrap="none" rtlCol="0">
              <a:spAutoFit/>
            </a:bodyPr>
            <a:lstStyle/>
            <a:p>
              <a:r>
                <a:rPr lang="en-US" sz="1200" dirty="0" smtClean="0">
                  <a:solidFill>
                    <a:srgbClr val="595959"/>
                  </a:solidFill>
                </a:rPr>
                <a:t>NHX</a:t>
              </a:r>
              <a:endParaRPr lang="en-US" sz="1200" dirty="0">
                <a:solidFill>
                  <a:srgbClr val="595959"/>
                </a:solidFill>
              </a:endParaRPr>
            </a:p>
          </p:txBody>
        </p:sp>
        <p:sp>
          <p:nvSpPr>
            <p:cNvPr id="36" name="TextBox 35"/>
            <p:cNvSpPr txBox="1"/>
            <p:nvPr/>
          </p:nvSpPr>
          <p:spPr>
            <a:xfrm>
              <a:off x="2153420" y="3731610"/>
              <a:ext cx="410956" cy="338554"/>
            </a:xfrm>
            <a:prstGeom prst="rect">
              <a:avLst/>
            </a:prstGeom>
            <a:noFill/>
          </p:spPr>
          <p:txBody>
            <a:bodyPr wrap="none" rtlCol="0">
              <a:spAutoFit/>
            </a:bodyPr>
            <a:lstStyle/>
            <a:p>
              <a:r>
                <a:rPr lang="en-US" sz="1600" b="1" dirty="0" smtClean="0">
                  <a:solidFill>
                    <a:srgbClr val="7F7F7F"/>
                  </a:solidFill>
                </a:rPr>
                <a:t>K</a:t>
              </a:r>
              <a:r>
                <a:rPr lang="en-US" sz="1600" b="1" baseline="30000" dirty="0" smtClean="0">
                  <a:solidFill>
                    <a:srgbClr val="7F7F7F"/>
                  </a:solidFill>
                </a:rPr>
                <a:t>+</a:t>
              </a:r>
              <a:endParaRPr lang="en-US" sz="1600" b="1" baseline="30000" dirty="0">
                <a:solidFill>
                  <a:srgbClr val="7F7F7F"/>
                </a:solidFill>
              </a:endParaRPr>
            </a:p>
          </p:txBody>
        </p:sp>
        <p:grpSp>
          <p:nvGrpSpPr>
            <p:cNvPr id="45" name="Group 44"/>
            <p:cNvGrpSpPr/>
            <p:nvPr/>
          </p:nvGrpSpPr>
          <p:grpSpPr>
            <a:xfrm>
              <a:off x="2046699" y="4551477"/>
              <a:ext cx="530915" cy="658439"/>
              <a:chOff x="1406549" y="3663462"/>
              <a:chExt cx="530915" cy="658439"/>
            </a:xfrm>
          </p:grpSpPr>
          <p:sp>
            <p:nvSpPr>
              <p:cNvPr id="37" name="TextBox 36"/>
              <p:cNvSpPr txBox="1"/>
              <p:nvPr/>
            </p:nvSpPr>
            <p:spPr>
              <a:xfrm>
                <a:off x="1406549" y="4014124"/>
                <a:ext cx="530915" cy="307777"/>
              </a:xfrm>
              <a:prstGeom prst="rect">
                <a:avLst/>
              </a:prstGeom>
              <a:noFill/>
            </p:spPr>
            <p:txBody>
              <a:bodyPr wrap="none" rtlCol="0">
                <a:spAutoFit/>
              </a:bodyPr>
              <a:lstStyle/>
              <a:p>
                <a:r>
                  <a:rPr lang="en-US" sz="1400" b="1" dirty="0" smtClean="0"/>
                  <a:t>Ca</a:t>
                </a:r>
                <a:r>
                  <a:rPr lang="en-US" sz="1400" b="1" baseline="30000" dirty="0" smtClean="0"/>
                  <a:t>2+</a:t>
                </a:r>
                <a:endParaRPr lang="en-US" sz="1400" b="1" baseline="30000" dirty="0"/>
              </a:p>
            </p:txBody>
          </p:sp>
          <p:grpSp>
            <p:nvGrpSpPr>
              <p:cNvPr id="42" name="Group 41"/>
              <p:cNvGrpSpPr/>
              <p:nvPr/>
            </p:nvGrpSpPr>
            <p:grpSpPr>
              <a:xfrm>
                <a:off x="1672007" y="3663462"/>
                <a:ext cx="255194" cy="350662"/>
                <a:chOff x="1672007" y="3663462"/>
                <a:chExt cx="255194" cy="350662"/>
              </a:xfrm>
            </p:grpSpPr>
            <p:cxnSp>
              <p:nvCxnSpPr>
                <p:cNvPr id="39" name="Straight Connector 38"/>
                <p:cNvCxnSpPr>
                  <a:stCxn id="37" idx="0"/>
                </p:cNvCxnSpPr>
                <p:nvPr/>
              </p:nvCxnSpPr>
              <p:spPr>
                <a:xfrm flipV="1">
                  <a:off x="1672007" y="3692769"/>
                  <a:ext cx="154526" cy="321355"/>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743372" y="3663462"/>
                  <a:ext cx="183829" cy="77688"/>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44" name="TextBox 43"/>
            <p:cNvSpPr txBox="1"/>
            <p:nvPr/>
          </p:nvSpPr>
          <p:spPr>
            <a:xfrm>
              <a:off x="1699133" y="3419734"/>
              <a:ext cx="389850" cy="307777"/>
            </a:xfrm>
            <a:prstGeom prst="rect">
              <a:avLst/>
            </a:prstGeom>
            <a:noFill/>
          </p:spPr>
          <p:txBody>
            <a:bodyPr wrap="none" rtlCol="0">
              <a:spAutoFit/>
            </a:bodyPr>
            <a:lstStyle/>
            <a:p>
              <a:r>
                <a:rPr lang="en-US" sz="1400" b="1" dirty="0" smtClean="0">
                  <a:solidFill>
                    <a:srgbClr val="7F7F7F"/>
                  </a:solidFill>
                </a:rPr>
                <a:t>K</a:t>
              </a:r>
              <a:r>
                <a:rPr lang="en-US" sz="1400" b="1" baseline="30000" dirty="0" smtClean="0">
                  <a:solidFill>
                    <a:srgbClr val="7F7F7F"/>
                  </a:solidFill>
                </a:rPr>
                <a:t>+</a:t>
              </a:r>
              <a:endParaRPr lang="en-US" sz="1400" b="1" baseline="30000" dirty="0">
                <a:solidFill>
                  <a:srgbClr val="7F7F7F"/>
                </a:solidFill>
              </a:endParaRPr>
            </a:p>
          </p:txBody>
        </p:sp>
        <p:sp>
          <p:nvSpPr>
            <p:cNvPr id="54" name="TextBox 53"/>
            <p:cNvSpPr txBox="1"/>
            <p:nvPr/>
          </p:nvSpPr>
          <p:spPr>
            <a:xfrm>
              <a:off x="5203363" y="2489485"/>
              <a:ext cx="530915" cy="307777"/>
            </a:xfrm>
            <a:prstGeom prst="rect">
              <a:avLst/>
            </a:prstGeom>
            <a:noFill/>
          </p:spPr>
          <p:txBody>
            <a:bodyPr wrap="none" rtlCol="0">
              <a:spAutoFit/>
            </a:bodyPr>
            <a:lstStyle/>
            <a:p>
              <a:r>
                <a:rPr lang="en-US" sz="1400" b="1" dirty="0" smtClean="0"/>
                <a:t>Ca</a:t>
              </a:r>
              <a:r>
                <a:rPr lang="en-US" sz="1400" b="1" baseline="30000" dirty="0" smtClean="0"/>
                <a:t>2+</a:t>
              </a:r>
              <a:endParaRPr lang="en-US" sz="1400" b="1" baseline="30000" dirty="0"/>
            </a:p>
          </p:txBody>
        </p:sp>
        <p:sp>
          <p:nvSpPr>
            <p:cNvPr id="55" name="TextBox 54"/>
            <p:cNvSpPr txBox="1"/>
            <p:nvPr/>
          </p:nvSpPr>
          <p:spPr>
            <a:xfrm>
              <a:off x="5200028" y="1550136"/>
              <a:ext cx="530915" cy="307777"/>
            </a:xfrm>
            <a:prstGeom prst="rect">
              <a:avLst/>
            </a:prstGeom>
            <a:noFill/>
          </p:spPr>
          <p:txBody>
            <a:bodyPr wrap="none" rtlCol="0">
              <a:spAutoFit/>
            </a:bodyPr>
            <a:lstStyle/>
            <a:p>
              <a:r>
                <a:rPr lang="en-US" sz="1400" b="1" dirty="0" smtClean="0"/>
                <a:t>Ca</a:t>
              </a:r>
              <a:r>
                <a:rPr lang="en-US" sz="1400" b="1" baseline="30000" dirty="0" smtClean="0"/>
                <a:t>2+</a:t>
              </a:r>
              <a:endParaRPr lang="en-US" sz="1400" b="1" baseline="30000" dirty="0"/>
            </a:p>
          </p:txBody>
        </p:sp>
        <p:cxnSp>
          <p:nvCxnSpPr>
            <p:cNvPr id="56" name="Straight Arrow Connector 55"/>
            <p:cNvCxnSpPr/>
            <p:nvPr/>
          </p:nvCxnSpPr>
          <p:spPr>
            <a:xfrm flipV="1">
              <a:off x="5436222" y="2730228"/>
              <a:ext cx="0" cy="684687"/>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5307378" y="2848062"/>
              <a:ext cx="287120" cy="375069"/>
              <a:chOff x="4138908" y="1868607"/>
              <a:chExt cx="287120" cy="375069"/>
            </a:xfrm>
          </p:grpSpPr>
          <p:sp>
            <p:nvSpPr>
              <p:cNvPr id="46" name="Rectangle 45"/>
              <p:cNvSpPr/>
              <p:nvPr/>
            </p:nvSpPr>
            <p:spPr>
              <a:xfrm>
                <a:off x="4142470" y="1894691"/>
                <a:ext cx="277129" cy="348985"/>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4138908" y="1868607"/>
                <a:ext cx="287120" cy="369332"/>
              </a:xfrm>
              <a:prstGeom prst="rect">
                <a:avLst/>
              </a:prstGeom>
              <a:noFill/>
            </p:spPr>
            <p:txBody>
              <a:bodyPr wrap="none" rtlCol="0">
                <a:spAutoFit/>
              </a:bodyPr>
              <a:lstStyle/>
              <a:p>
                <a:r>
                  <a:rPr lang="en-US" dirty="0" smtClean="0">
                    <a:solidFill>
                      <a:schemeClr val="tx2">
                        <a:lumMod val="20000"/>
                        <a:lumOff val="80000"/>
                      </a:schemeClr>
                    </a:solidFill>
                  </a:rPr>
                  <a:t>?</a:t>
                </a:r>
                <a:endParaRPr lang="en-US" dirty="0">
                  <a:solidFill>
                    <a:schemeClr val="tx2">
                      <a:lumMod val="20000"/>
                      <a:lumOff val="80000"/>
                    </a:schemeClr>
                  </a:solidFill>
                </a:endParaRPr>
              </a:p>
            </p:txBody>
          </p:sp>
        </p:grpSp>
        <p:cxnSp>
          <p:nvCxnSpPr>
            <p:cNvPr id="58" name="Straight Arrow Connector 57"/>
            <p:cNvCxnSpPr/>
            <p:nvPr/>
          </p:nvCxnSpPr>
          <p:spPr>
            <a:xfrm>
              <a:off x="5436222" y="1857913"/>
              <a:ext cx="0" cy="722350"/>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5300948" y="2073333"/>
              <a:ext cx="287120" cy="375069"/>
              <a:chOff x="4138908" y="1868607"/>
              <a:chExt cx="287120" cy="375069"/>
            </a:xfrm>
          </p:grpSpPr>
          <p:sp>
            <p:nvSpPr>
              <p:cNvPr id="50" name="Rectangle 49"/>
              <p:cNvSpPr/>
              <p:nvPr/>
            </p:nvSpPr>
            <p:spPr>
              <a:xfrm>
                <a:off x="4142470" y="1894691"/>
                <a:ext cx="277129" cy="348985"/>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4138908" y="1868607"/>
                <a:ext cx="287120" cy="369332"/>
              </a:xfrm>
              <a:prstGeom prst="rect">
                <a:avLst/>
              </a:prstGeom>
              <a:noFill/>
            </p:spPr>
            <p:txBody>
              <a:bodyPr wrap="none" rtlCol="0">
                <a:spAutoFit/>
              </a:bodyPr>
              <a:lstStyle/>
              <a:p>
                <a:r>
                  <a:rPr lang="en-US" dirty="0" smtClean="0">
                    <a:solidFill>
                      <a:schemeClr val="tx2">
                        <a:lumMod val="20000"/>
                        <a:lumOff val="80000"/>
                      </a:schemeClr>
                    </a:solidFill>
                  </a:rPr>
                  <a:t>?</a:t>
                </a:r>
                <a:endParaRPr lang="en-US" dirty="0">
                  <a:solidFill>
                    <a:schemeClr val="tx2">
                      <a:lumMod val="20000"/>
                      <a:lumOff val="80000"/>
                    </a:schemeClr>
                  </a:solidFill>
                </a:endParaRPr>
              </a:p>
            </p:txBody>
          </p:sp>
        </p:grpSp>
        <p:sp>
          <p:nvSpPr>
            <p:cNvPr id="64" name="TextBox 63"/>
            <p:cNvSpPr txBox="1"/>
            <p:nvPr/>
          </p:nvSpPr>
          <p:spPr>
            <a:xfrm>
              <a:off x="4593620" y="2534452"/>
              <a:ext cx="556563" cy="261610"/>
            </a:xfrm>
            <a:prstGeom prst="rect">
              <a:avLst/>
            </a:prstGeom>
            <a:noFill/>
          </p:spPr>
          <p:txBody>
            <a:bodyPr wrap="none" rtlCol="0">
              <a:spAutoFit/>
            </a:bodyPr>
            <a:lstStyle/>
            <a:p>
              <a:r>
                <a:rPr lang="en-US" sz="1100" b="1" dirty="0" smtClean="0"/>
                <a:t>SOS3</a:t>
              </a:r>
              <a:endParaRPr lang="en-US" sz="1100" b="1" dirty="0"/>
            </a:p>
          </p:txBody>
        </p:sp>
        <p:sp>
          <p:nvSpPr>
            <p:cNvPr id="65" name="Rectangle 64"/>
            <p:cNvSpPr/>
            <p:nvPr/>
          </p:nvSpPr>
          <p:spPr>
            <a:xfrm>
              <a:off x="2489538" y="4232604"/>
              <a:ext cx="541797" cy="2540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2402376" y="4212793"/>
              <a:ext cx="703200" cy="307777"/>
            </a:xfrm>
            <a:prstGeom prst="rect">
              <a:avLst/>
            </a:prstGeom>
            <a:noFill/>
          </p:spPr>
          <p:txBody>
            <a:bodyPr wrap="none" rtlCol="0">
              <a:spAutoFit/>
            </a:bodyPr>
            <a:lstStyle/>
            <a:p>
              <a:r>
                <a:rPr lang="en-US" sz="1400" b="1" dirty="0" smtClean="0">
                  <a:solidFill>
                    <a:schemeClr val="bg2">
                      <a:lumMod val="90000"/>
                    </a:schemeClr>
                  </a:solidFill>
                </a:rPr>
                <a:t>NSCC</a:t>
              </a:r>
              <a:endParaRPr lang="en-US" sz="1400" b="1" dirty="0">
                <a:solidFill>
                  <a:schemeClr val="bg2">
                    <a:lumMod val="90000"/>
                  </a:schemeClr>
                </a:solidFill>
              </a:endParaRPr>
            </a:p>
          </p:txBody>
        </p:sp>
        <p:sp>
          <p:nvSpPr>
            <p:cNvPr id="67" name="TextBox 66"/>
            <p:cNvSpPr txBox="1"/>
            <p:nvPr/>
          </p:nvSpPr>
          <p:spPr>
            <a:xfrm>
              <a:off x="3788422" y="2534887"/>
              <a:ext cx="556563" cy="261610"/>
            </a:xfrm>
            <a:prstGeom prst="rect">
              <a:avLst/>
            </a:prstGeom>
            <a:noFill/>
          </p:spPr>
          <p:txBody>
            <a:bodyPr wrap="none" rtlCol="0">
              <a:spAutoFit/>
            </a:bodyPr>
            <a:lstStyle/>
            <a:p>
              <a:r>
                <a:rPr lang="en-US" sz="1100" b="1" dirty="0" smtClean="0"/>
                <a:t>SOS2</a:t>
              </a:r>
              <a:endParaRPr lang="en-US" sz="1100" b="1" dirty="0"/>
            </a:p>
          </p:txBody>
        </p:sp>
        <p:cxnSp>
          <p:nvCxnSpPr>
            <p:cNvPr id="68" name="Straight Arrow Connector 67"/>
            <p:cNvCxnSpPr/>
            <p:nvPr/>
          </p:nvCxnSpPr>
          <p:spPr>
            <a:xfrm flipH="1" flipV="1">
              <a:off x="4304535" y="2684003"/>
              <a:ext cx="307404" cy="4003"/>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H="1" flipV="1">
              <a:off x="5099383" y="2665257"/>
              <a:ext cx="163655" cy="8587"/>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3525039" y="2698323"/>
              <a:ext cx="307404" cy="4003"/>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74" name="TextBox 73"/>
          <p:cNvSpPr txBox="1"/>
          <p:nvPr/>
        </p:nvSpPr>
        <p:spPr>
          <a:xfrm>
            <a:off x="1132730" y="356058"/>
            <a:ext cx="7223026" cy="369332"/>
          </a:xfrm>
          <a:prstGeom prst="rect">
            <a:avLst/>
          </a:prstGeom>
          <a:noFill/>
        </p:spPr>
        <p:txBody>
          <a:bodyPr wrap="none" rtlCol="0">
            <a:spAutoFit/>
          </a:bodyPr>
          <a:lstStyle/>
          <a:p>
            <a:r>
              <a:rPr lang="en-US" dirty="0" smtClean="0"/>
              <a:t>Calcium is a key player in activating the SOS pathway to exclude salt</a:t>
            </a:r>
            <a:endParaRPr lang="en-US" dirty="0"/>
          </a:p>
        </p:txBody>
      </p:sp>
    </p:spTree>
    <p:extLst>
      <p:ext uri="{BB962C8B-B14F-4D97-AF65-F5344CB8AC3E}">
        <p14:creationId xmlns:p14="http://schemas.microsoft.com/office/powerpoint/2010/main" val="265693087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550" r="10653" b="45149"/>
          <a:stretch/>
        </p:blipFill>
        <p:spPr>
          <a:xfrm>
            <a:off x="507999" y="1651629"/>
            <a:ext cx="7897244" cy="3817837"/>
          </a:xfrm>
          <a:prstGeom prst="rect">
            <a:avLst/>
          </a:prstGeom>
        </p:spPr>
      </p:pic>
      <p:sp>
        <p:nvSpPr>
          <p:cNvPr id="4" name="Title 3"/>
          <p:cNvSpPr>
            <a:spLocks noGrp="1"/>
          </p:cNvSpPr>
          <p:nvPr>
            <p:ph type="title"/>
          </p:nvPr>
        </p:nvSpPr>
        <p:spPr>
          <a:xfrm>
            <a:off x="457200" y="1"/>
            <a:ext cx="8229600" cy="985520"/>
          </a:xfrm>
        </p:spPr>
        <p:txBody>
          <a:bodyPr/>
          <a:lstStyle/>
          <a:p>
            <a:r>
              <a:rPr lang="en-US" sz="4800" dirty="0" smtClean="0"/>
              <a:t>Movement of Sodium</a:t>
            </a:r>
            <a:endParaRPr lang="en-US" sz="4800" dirty="0"/>
          </a:p>
        </p:txBody>
      </p:sp>
    </p:spTree>
    <p:extLst>
      <p:ext uri="{BB962C8B-B14F-4D97-AF65-F5344CB8AC3E}">
        <p14:creationId xmlns:p14="http://schemas.microsoft.com/office/powerpoint/2010/main" val="25932191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9204" y="723691"/>
            <a:ext cx="8809230" cy="5161422"/>
          </a:xfrm>
          <a:prstGeom prst="rect">
            <a:avLst/>
          </a:prstGeom>
        </p:spPr>
      </p:pic>
      <p:sp>
        <p:nvSpPr>
          <p:cNvPr id="3" name="Title 2"/>
          <p:cNvSpPr>
            <a:spLocks noGrp="1"/>
          </p:cNvSpPr>
          <p:nvPr>
            <p:ph type="title"/>
          </p:nvPr>
        </p:nvSpPr>
        <p:spPr/>
        <p:txBody>
          <a:bodyPr/>
          <a:lstStyle/>
          <a:p>
            <a:r>
              <a:rPr lang="en-US" dirty="0" smtClean="0"/>
              <a:t>Food Price Index: 2004-2012</a:t>
            </a:r>
            <a:endParaRPr lang="en-US" dirty="0"/>
          </a:p>
        </p:txBody>
      </p:sp>
      <p:sp>
        <p:nvSpPr>
          <p:cNvPr id="4" name="TextBox 3"/>
          <p:cNvSpPr txBox="1"/>
          <p:nvPr/>
        </p:nvSpPr>
        <p:spPr>
          <a:xfrm>
            <a:off x="122899" y="6116582"/>
            <a:ext cx="1478991" cy="338554"/>
          </a:xfrm>
          <a:prstGeom prst="rect">
            <a:avLst/>
          </a:prstGeom>
          <a:noFill/>
        </p:spPr>
        <p:txBody>
          <a:bodyPr wrap="none" rtlCol="0">
            <a:spAutoFit/>
          </a:bodyPr>
          <a:lstStyle/>
          <a:p>
            <a:r>
              <a:rPr lang="en-US" sz="1600" dirty="0" smtClean="0"/>
              <a:t>Data from: FAO</a:t>
            </a:r>
            <a:endParaRPr lang="en-US" sz="1600" dirty="0"/>
          </a:p>
        </p:txBody>
      </p:sp>
      <p:sp>
        <p:nvSpPr>
          <p:cNvPr id="5" name="TextBox 4"/>
          <p:cNvSpPr txBox="1"/>
          <p:nvPr/>
        </p:nvSpPr>
        <p:spPr>
          <a:xfrm>
            <a:off x="122899" y="6465102"/>
            <a:ext cx="8474295" cy="338554"/>
          </a:xfrm>
          <a:prstGeom prst="rect">
            <a:avLst/>
          </a:prstGeom>
          <a:noFill/>
        </p:spPr>
        <p:txBody>
          <a:bodyPr wrap="none" rtlCol="0">
            <a:spAutoFit/>
          </a:bodyPr>
          <a:lstStyle/>
          <a:p>
            <a:r>
              <a:rPr lang="en-US" sz="1600" dirty="0" smtClean="0"/>
              <a:t>Article: http://</a:t>
            </a:r>
            <a:r>
              <a:rPr lang="en-US" sz="1600" dirty="0" err="1" smtClean="0"/>
              <a:t>www.technologyreview.com</a:t>
            </a:r>
            <a:r>
              <a:rPr lang="en-US" sz="1600" dirty="0" smtClean="0"/>
              <a:t>/view/425019/the-cause-of-riots-and-the-price-of-food/ </a:t>
            </a:r>
            <a:endParaRPr lang="en-US" sz="1600" dirty="0"/>
          </a:p>
        </p:txBody>
      </p:sp>
    </p:spTree>
    <p:extLst>
      <p:ext uri="{BB962C8B-B14F-4D97-AF65-F5344CB8AC3E}">
        <p14:creationId xmlns:p14="http://schemas.microsoft.com/office/powerpoint/2010/main" val="38410014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7732" y="0"/>
            <a:ext cx="4976865" cy="3932767"/>
          </a:xfrm>
          <a:prstGeom prst="rect">
            <a:avLst/>
          </a:prstGeom>
        </p:spPr>
      </p:pic>
      <p:pic>
        <p:nvPicPr>
          <p:cNvPr id="8" name="Picture 7"/>
          <p:cNvPicPr>
            <a:picLocks noChangeAspect="1"/>
          </p:cNvPicPr>
          <p:nvPr/>
        </p:nvPicPr>
        <p:blipFill>
          <a:blip r:embed="rId4"/>
          <a:stretch>
            <a:fillRect/>
          </a:stretch>
        </p:blipFill>
        <p:spPr>
          <a:xfrm>
            <a:off x="4296833" y="3298891"/>
            <a:ext cx="4847167" cy="3559109"/>
          </a:xfrm>
          <a:prstGeom prst="rect">
            <a:avLst/>
          </a:prstGeom>
        </p:spPr>
      </p:pic>
      <p:sp>
        <p:nvSpPr>
          <p:cNvPr id="9" name="TextBox 8"/>
          <p:cNvSpPr txBox="1"/>
          <p:nvPr/>
        </p:nvSpPr>
        <p:spPr>
          <a:xfrm>
            <a:off x="270933" y="5875867"/>
            <a:ext cx="2289546" cy="369332"/>
          </a:xfrm>
          <a:prstGeom prst="rect">
            <a:avLst/>
          </a:prstGeom>
          <a:noFill/>
        </p:spPr>
        <p:txBody>
          <a:bodyPr wrap="none" rtlCol="0">
            <a:spAutoFit/>
          </a:bodyPr>
          <a:lstStyle/>
          <a:p>
            <a:r>
              <a:rPr lang="en-US" dirty="0" smtClean="0"/>
              <a:t>Rush &amp; Epstein 1976 </a:t>
            </a:r>
            <a:endParaRPr lang="en-US" dirty="0"/>
          </a:p>
        </p:txBody>
      </p:sp>
    </p:spTree>
    <p:extLst>
      <p:ext uri="{BB962C8B-B14F-4D97-AF65-F5344CB8AC3E}">
        <p14:creationId xmlns:p14="http://schemas.microsoft.com/office/powerpoint/2010/main" val="24902661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9000" y="50800"/>
            <a:ext cx="7353300" cy="6756400"/>
          </a:xfrm>
          <a:prstGeom prst="rect">
            <a:avLst/>
          </a:prstGeom>
        </p:spPr>
      </p:pic>
    </p:spTree>
    <p:extLst>
      <p:ext uri="{BB962C8B-B14F-4D97-AF65-F5344CB8AC3E}">
        <p14:creationId xmlns:p14="http://schemas.microsoft.com/office/powerpoint/2010/main" val="225000471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1666" y="362655"/>
            <a:ext cx="8823474" cy="6156678"/>
          </a:xfrm>
          <a:prstGeom prst="rect">
            <a:avLst/>
          </a:prstGeom>
        </p:spPr>
      </p:pic>
      <p:pic>
        <p:nvPicPr>
          <p:cNvPr id="4" name="Picture 3"/>
          <p:cNvPicPr>
            <a:picLocks noChangeAspect="1"/>
          </p:cNvPicPr>
          <p:nvPr/>
        </p:nvPicPr>
        <p:blipFill rotWithShape="1">
          <a:blip r:embed="rId4">
            <a:duotone>
              <a:schemeClr val="bg2">
                <a:shade val="45000"/>
                <a:satMod val="135000"/>
              </a:schemeClr>
              <a:prstClr val="white"/>
            </a:duotone>
          </a:blip>
          <a:srcRect l="1727" t="54893" r="-1727" b="8436"/>
          <a:stretch/>
        </p:blipFill>
        <p:spPr>
          <a:xfrm>
            <a:off x="335844" y="3795889"/>
            <a:ext cx="8822268" cy="2257777"/>
          </a:xfrm>
          <a:prstGeom prst="rect">
            <a:avLst/>
          </a:prstGeom>
        </p:spPr>
      </p:pic>
      <p:sp>
        <p:nvSpPr>
          <p:cNvPr id="2" name="TextBox 1"/>
          <p:cNvSpPr txBox="1"/>
          <p:nvPr/>
        </p:nvSpPr>
        <p:spPr>
          <a:xfrm>
            <a:off x="1763889" y="67310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364011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Aluminum Toxicity</a:t>
            </a:r>
            <a:endParaRPr lang="en-US" dirty="0"/>
          </a:p>
        </p:txBody>
      </p:sp>
      <p:pic>
        <p:nvPicPr>
          <p:cNvPr id="3" name="Picture 2"/>
          <p:cNvPicPr>
            <a:picLocks noChangeAspect="1"/>
          </p:cNvPicPr>
          <p:nvPr/>
        </p:nvPicPr>
        <p:blipFill>
          <a:blip r:embed="rId2"/>
          <a:stretch>
            <a:fillRect/>
          </a:stretch>
        </p:blipFill>
        <p:spPr>
          <a:xfrm>
            <a:off x="457200" y="1304749"/>
            <a:ext cx="8437143" cy="4397022"/>
          </a:xfrm>
          <a:prstGeom prst="rect">
            <a:avLst/>
          </a:prstGeom>
        </p:spPr>
      </p:pic>
      <p:sp>
        <p:nvSpPr>
          <p:cNvPr id="4" name="TextBox 3"/>
          <p:cNvSpPr txBox="1"/>
          <p:nvPr/>
        </p:nvSpPr>
        <p:spPr>
          <a:xfrm>
            <a:off x="2744428" y="5983337"/>
            <a:ext cx="6070893" cy="523220"/>
          </a:xfrm>
          <a:prstGeom prst="rect">
            <a:avLst/>
          </a:prstGeom>
          <a:noFill/>
        </p:spPr>
        <p:txBody>
          <a:bodyPr wrap="none" rtlCol="0">
            <a:spAutoFit/>
          </a:bodyPr>
          <a:lstStyle/>
          <a:p>
            <a:r>
              <a:rPr lang="en-US" sz="1400" dirty="0" smtClean="0"/>
              <a:t>http://www.knowledgebank.irri.org/training/fact-sheets/nutrient-management/</a:t>
            </a:r>
          </a:p>
          <a:p>
            <a:r>
              <a:rPr lang="en-US" sz="1400" dirty="0" smtClean="0"/>
              <a:t>deficiencies-and-toxicities-fact-sheet/item/aluminum-toxicity</a:t>
            </a:r>
            <a:endParaRPr lang="en-US" sz="1400" dirty="0"/>
          </a:p>
        </p:txBody>
      </p:sp>
    </p:spTree>
    <p:extLst>
      <p:ext uri="{BB962C8B-B14F-4D97-AF65-F5344CB8AC3E}">
        <p14:creationId xmlns:p14="http://schemas.microsoft.com/office/powerpoint/2010/main" val="22658655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7053"/>
          <a:stretch/>
        </p:blipFill>
        <p:spPr>
          <a:xfrm>
            <a:off x="108654" y="1476023"/>
            <a:ext cx="8583789" cy="3420534"/>
          </a:xfrm>
          <a:prstGeom prst="rect">
            <a:avLst/>
          </a:prstGeom>
        </p:spPr>
      </p:pic>
      <p:sp>
        <p:nvSpPr>
          <p:cNvPr id="5" name="Rectangle 4"/>
          <p:cNvSpPr/>
          <p:nvPr/>
        </p:nvSpPr>
        <p:spPr>
          <a:xfrm>
            <a:off x="1425223" y="4205112"/>
            <a:ext cx="4388556" cy="903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956153" y="6084332"/>
            <a:ext cx="941283" cy="369332"/>
          </a:xfrm>
          <a:prstGeom prst="rect">
            <a:avLst/>
          </a:prstGeom>
          <a:noFill/>
        </p:spPr>
        <p:txBody>
          <a:bodyPr wrap="none" rtlCol="0">
            <a:spAutoFit/>
          </a:bodyPr>
          <a:lstStyle/>
          <a:p>
            <a:r>
              <a:rPr lang="en-US" dirty="0" smtClean="0"/>
              <a:t>Figure 4</a:t>
            </a:r>
            <a:endParaRPr lang="en-US" dirty="0"/>
          </a:p>
        </p:txBody>
      </p:sp>
    </p:spTree>
    <p:extLst>
      <p:ext uri="{BB962C8B-B14F-4D97-AF65-F5344CB8AC3E}">
        <p14:creationId xmlns:p14="http://schemas.microsoft.com/office/powerpoint/2010/main" val="31833297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Boron Toxicity</a:t>
            </a:r>
            <a:endParaRPr lang="en-US" dirty="0"/>
          </a:p>
        </p:txBody>
      </p:sp>
      <p:pic>
        <p:nvPicPr>
          <p:cNvPr id="3" name="Picture 2"/>
          <p:cNvPicPr>
            <a:picLocks noChangeAspect="1"/>
          </p:cNvPicPr>
          <p:nvPr/>
        </p:nvPicPr>
        <p:blipFill rotWithShape="1">
          <a:blip r:embed="rId2"/>
          <a:srcRect t="6767" b="74625"/>
          <a:stretch/>
        </p:blipFill>
        <p:spPr>
          <a:xfrm>
            <a:off x="1" y="1566333"/>
            <a:ext cx="9082394" cy="1834868"/>
          </a:xfrm>
          <a:prstGeom prst="rect">
            <a:avLst/>
          </a:prstGeom>
        </p:spPr>
      </p:pic>
      <p:pic>
        <p:nvPicPr>
          <p:cNvPr id="4" name="Picture 3"/>
          <p:cNvPicPr>
            <a:picLocks noChangeAspect="1"/>
          </p:cNvPicPr>
          <p:nvPr/>
        </p:nvPicPr>
        <p:blipFill rotWithShape="1">
          <a:blip r:embed="rId3"/>
          <a:srcRect t="41799" b="45813"/>
          <a:stretch/>
        </p:blipFill>
        <p:spPr>
          <a:xfrm>
            <a:off x="0" y="3152950"/>
            <a:ext cx="9082399" cy="1221494"/>
          </a:xfrm>
          <a:prstGeom prst="rect">
            <a:avLst/>
          </a:prstGeom>
        </p:spPr>
      </p:pic>
      <p:sp>
        <p:nvSpPr>
          <p:cNvPr id="5" name="TextBox 4"/>
          <p:cNvSpPr txBox="1"/>
          <p:nvPr/>
        </p:nvSpPr>
        <p:spPr>
          <a:xfrm>
            <a:off x="2311752" y="6477000"/>
            <a:ext cx="6773108" cy="338554"/>
          </a:xfrm>
          <a:prstGeom prst="rect">
            <a:avLst/>
          </a:prstGeom>
          <a:noFill/>
        </p:spPr>
        <p:txBody>
          <a:bodyPr wrap="none" rtlCol="0">
            <a:spAutoFit/>
          </a:bodyPr>
          <a:lstStyle/>
          <a:p>
            <a:r>
              <a:rPr lang="en-US" sz="1600" dirty="0" smtClean="0"/>
              <a:t>Source: http://</a:t>
            </a:r>
            <a:r>
              <a:rPr lang="en-US" sz="1600" dirty="0" err="1" smtClean="0"/>
              <a:t>www.knowledgebank.irri.org</a:t>
            </a:r>
            <a:r>
              <a:rPr lang="en-US" sz="1600" dirty="0" smtClean="0"/>
              <a:t>/</a:t>
            </a:r>
            <a:r>
              <a:rPr lang="en-US" sz="1600" dirty="0" err="1" smtClean="0"/>
              <a:t>ericeproduction</a:t>
            </a:r>
            <a:r>
              <a:rPr lang="en-US" sz="1600" dirty="0" smtClean="0"/>
              <a:t>/nutrients/13.htm</a:t>
            </a:r>
            <a:endParaRPr lang="en-US" sz="1600" dirty="0"/>
          </a:p>
        </p:txBody>
      </p:sp>
      <p:pic>
        <p:nvPicPr>
          <p:cNvPr id="6" name="Picture 5"/>
          <p:cNvPicPr>
            <a:picLocks noChangeAspect="1"/>
          </p:cNvPicPr>
          <p:nvPr/>
        </p:nvPicPr>
        <p:blipFill rotWithShape="1">
          <a:blip r:embed="rId3"/>
          <a:srcRect l="21692" t="66215" r="38178" b="10647"/>
          <a:stretch/>
        </p:blipFill>
        <p:spPr>
          <a:xfrm>
            <a:off x="6351410" y="600604"/>
            <a:ext cx="2610556" cy="1634067"/>
          </a:xfrm>
          <a:prstGeom prst="rect">
            <a:avLst/>
          </a:prstGeom>
        </p:spPr>
      </p:pic>
      <p:pic>
        <p:nvPicPr>
          <p:cNvPr id="8" name="Picture 7"/>
          <p:cNvPicPr>
            <a:picLocks noChangeAspect="1"/>
          </p:cNvPicPr>
          <p:nvPr/>
        </p:nvPicPr>
        <p:blipFill>
          <a:blip r:embed="rId4"/>
          <a:stretch>
            <a:fillRect/>
          </a:stretch>
        </p:blipFill>
        <p:spPr>
          <a:xfrm>
            <a:off x="1" y="5170310"/>
            <a:ext cx="9250033" cy="976491"/>
          </a:xfrm>
          <a:prstGeom prst="rect">
            <a:avLst/>
          </a:prstGeom>
        </p:spPr>
      </p:pic>
      <p:sp>
        <p:nvSpPr>
          <p:cNvPr id="9" name="TextBox 8"/>
          <p:cNvSpPr txBox="1"/>
          <p:nvPr/>
        </p:nvSpPr>
        <p:spPr>
          <a:xfrm>
            <a:off x="155222" y="6107668"/>
            <a:ext cx="924276" cy="369332"/>
          </a:xfrm>
          <a:prstGeom prst="rect">
            <a:avLst/>
          </a:prstGeom>
          <a:noFill/>
        </p:spPr>
        <p:txBody>
          <a:bodyPr wrap="none" rtlCol="0">
            <a:spAutoFit/>
          </a:bodyPr>
          <a:lstStyle/>
          <a:p>
            <a:r>
              <a:rPr lang="en-US" dirty="0" smtClean="0"/>
              <a:t>Table 2. </a:t>
            </a:r>
            <a:endParaRPr lang="en-US" dirty="0"/>
          </a:p>
        </p:txBody>
      </p:sp>
    </p:spTree>
    <p:extLst>
      <p:ext uri="{BB962C8B-B14F-4D97-AF65-F5344CB8AC3E}">
        <p14:creationId xmlns:p14="http://schemas.microsoft.com/office/powerpoint/2010/main" val="23866006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1666" y="362655"/>
            <a:ext cx="8823474" cy="6156678"/>
          </a:xfrm>
          <a:prstGeom prst="rect">
            <a:avLst/>
          </a:prstGeom>
        </p:spPr>
      </p:pic>
      <p:pic>
        <p:nvPicPr>
          <p:cNvPr id="4" name="Picture 3"/>
          <p:cNvPicPr>
            <a:picLocks noChangeAspect="1"/>
          </p:cNvPicPr>
          <p:nvPr/>
        </p:nvPicPr>
        <p:blipFill rotWithShape="1">
          <a:blip r:embed="rId4">
            <a:duotone>
              <a:schemeClr val="bg2">
                <a:shade val="45000"/>
                <a:satMod val="135000"/>
              </a:schemeClr>
              <a:prstClr val="white"/>
            </a:duotone>
          </a:blip>
          <a:srcRect l="1727" t="66582" r="-1727" b="8436"/>
          <a:stretch/>
        </p:blipFill>
        <p:spPr>
          <a:xfrm>
            <a:off x="335844" y="4515556"/>
            <a:ext cx="8822268" cy="1538110"/>
          </a:xfrm>
          <a:prstGeom prst="rect">
            <a:avLst/>
          </a:prstGeom>
        </p:spPr>
      </p:pic>
      <p:sp>
        <p:nvSpPr>
          <p:cNvPr id="2" name="TextBox 1"/>
          <p:cNvSpPr txBox="1"/>
          <p:nvPr/>
        </p:nvSpPr>
        <p:spPr>
          <a:xfrm>
            <a:off x="1763889" y="67310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672560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8178" y="813076"/>
            <a:ext cx="8286045" cy="5682270"/>
          </a:xfrm>
          <a:prstGeom prst="rect">
            <a:avLst/>
          </a:prstGeom>
        </p:spPr>
      </p:pic>
    </p:spTree>
    <p:extLst>
      <p:ext uri="{BB962C8B-B14F-4D97-AF65-F5344CB8AC3E}">
        <p14:creationId xmlns:p14="http://schemas.microsoft.com/office/powerpoint/2010/main" val="1636526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8556" y="711199"/>
            <a:ext cx="7574844" cy="5734855"/>
          </a:xfrm>
          <a:prstGeom prst="rect">
            <a:avLst/>
          </a:prstGeom>
        </p:spPr>
      </p:pic>
    </p:spTree>
    <p:extLst>
      <p:ext uri="{BB962C8B-B14F-4D97-AF65-F5344CB8AC3E}">
        <p14:creationId xmlns:p14="http://schemas.microsoft.com/office/powerpoint/2010/main" val="327519402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1414"/>
          <a:stretch/>
        </p:blipFill>
        <p:spPr>
          <a:xfrm>
            <a:off x="-889000" y="933767"/>
            <a:ext cx="9934221" cy="4380245"/>
          </a:xfrm>
          <a:prstGeom prst="rect">
            <a:avLst/>
          </a:prstGeom>
        </p:spPr>
      </p:pic>
      <p:sp>
        <p:nvSpPr>
          <p:cNvPr id="3" name="TextBox 2"/>
          <p:cNvSpPr txBox="1"/>
          <p:nvPr/>
        </p:nvSpPr>
        <p:spPr>
          <a:xfrm>
            <a:off x="846667" y="6124221"/>
            <a:ext cx="1587131" cy="369332"/>
          </a:xfrm>
          <a:prstGeom prst="rect">
            <a:avLst/>
          </a:prstGeom>
          <a:noFill/>
        </p:spPr>
        <p:txBody>
          <a:bodyPr wrap="none" rtlCol="0">
            <a:spAutoFit/>
          </a:bodyPr>
          <a:lstStyle/>
          <a:p>
            <a:r>
              <a:rPr lang="en-US" dirty="0" smtClean="0"/>
              <a:t>Figure 4 cont’d</a:t>
            </a:r>
            <a:endParaRPr lang="en-US" dirty="0"/>
          </a:p>
        </p:txBody>
      </p:sp>
      <p:sp>
        <p:nvSpPr>
          <p:cNvPr id="4" name="Rectangle 3"/>
          <p:cNvSpPr/>
          <p:nvPr/>
        </p:nvSpPr>
        <p:spPr>
          <a:xfrm>
            <a:off x="5940778" y="733779"/>
            <a:ext cx="2356555" cy="114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764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3622"/>
            <a:ext cx="8229600" cy="1143000"/>
          </a:xfrm>
        </p:spPr>
        <p:txBody>
          <a:bodyPr>
            <a:normAutofit/>
          </a:bodyPr>
          <a:lstStyle/>
          <a:p>
            <a:r>
              <a:rPr lang="en-US" dirty="0"/>
              <a:t>F</a:t>
            </a:r>
            <a:r>
              <a:rPr lang="en-US" dirty="0" smtClean="0"/>
              <a:t>ood prices and political unrest </a:t>
            </a:r>
            <a:endParaRPr lang="en-US" dirty="0"/>
          </a:p>
        </p:txBody>
      </p:sp>
    </p:spTree>
    <p:extLst>
      <p:ext uri="{BB962C8B-B14F-4D97-AF65-F5344CB8AC3E}">
        <p14:creationId xmlns:p14="http://schemas.microsoft.com/office/powerpoint/2010/main" val="56598671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1666" y="362655"/>
            <a:ext cx="8823474" cy="6156678"/>
          </a:xfrm>
          <a:prstGeom prst="rect">
            <a:avLst/>
          </a:prstGeom>
        </p:spPr>
      </p:pic>
      <p:pic>
        <p:nvPicPr>
          <p:cNvPr id="4" name="Picture 3"/>
          <p:cNvPicPr>
            <a:picLocks noChangeAspect="1"/>
          </p:cNvPicPr>
          <p:nvPr/>
        </p:nvPicPr>
        <p:blipFill rotWithShape="1">
          <a:blip r:embed="rId4">
            <a:duotone>
              <a:schemeClr val="bg2">
                <a:shade val="45000"/>
                <a:satMod val="135000"/>
              </a:schemeClr>
              <a:prstClr val="white"/>
            </a:duotone>
          </a:blip>
          <a:srcRect l="1727" t="76437" r="-1727" b="8437"/>
          <a:stretch/>
        </p:blipFill>
        <p:spPr>
          <a:xfrm>
            <a:off x="335844" y="5122333"/>
            <a:ext cx="8822268" cy="931333"/>
          </a:xfrm>
          <a:prstGeom prst="rect">
            <a:avLst/>
          </a:prstGeom>
        </p:spPr>
      </p:pic>
      <p:sp>
        <p:nvSpPr>
          <p:cNvPr id="2" name="TextBox 1"/>
          <p:cNvSpPr txBox="1"/>
          <p:nvPr/>
        </p:nvSpPr>
        <p:spPr>
          <a:xfrm>
            <a:off x="1763889" y="67310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574155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28699" y="0"/>
            <a:ext cx="6831190" cy="4747462"/>
          </a:xfrm>
          <a:prstGeom prst="rect">
            <a:avLst/>
          </a:prstGeom>
        </p:spPr>
      </p:pic>
      <p:sp>
        <p:nvSpPr>
          <p:cNvPr id="4" name="TextBox 3"/>
          <p:cNvSpPr txBox="1"/>
          <p:nvPr/>
        </p:nvSpPr>
        <p:spPr>
          <a:xfrm>
            <a:off x="4402667" y="166891"/>
            <a:ext cx="996412" cy="369332"/>
          </a:xfrm>
          <a:prstGeom prst="rect">
            <a:avLst/>
          </a:prstGeom>
          <a:noFill/>
        </p:spPr>
        <p:txBody>
          <a:bodyPr wrap="none" rtlCol="0">
            <a:spAutoFit/>
          </a:bodyPr>
          <a:lstStyle/>
          <a:p>
            <a:r>
              <a:rPr lang="en-US" dirty="0" smtClean="0"/>
              <a:t>Figure 5. </a:t>
            </a:r>
            <a:endParaRPr lang="en-US" dirty="0"/>
          </a:p>
        </p:txBody>
      </p:sp>
    </p:spTree>
    <p:extLst>
      <p:ext uri="{BB962C8B-B14F-4D97-AF65-F5344CB8AC3E}">
        <p14:creationId xmlns:p14="http://schemas.microsoft.com/office/powerpoint/2010/main" val="221186530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1666" y="362655"/>
            <a:ext cx="8823474" cy="6156678"/>
          </a:xfrm>
          <a:prstGeom prst="rect">
            <a:avLst/>
          </a:prstGeom>
        </p:spPr>
      </p:pic>
      <p:pic>
        <p:nvPicPr>
          <p:cNvPr id="4" name="Picture 3"/>
          <p:cNvPicPr>
            <a:picLocks noChangeAspect="1"/>
          </p:cNvPicPr>
          <p:nvPr/>
        </p:nvPicPr>
        <p:blipFill rotWithShape="1">
          <a:blip r:embed="rId4">
            <a:duotone>
              <a:schemeClr val="bg2">
                <a:shade val="45000"/>
                <a:satMod val="135000"/>
              </a:schemeClr>
              <a:prstClr val="white"/>
            </a:duotone>
          </a:blip>
          <a:srcRect l="1727" t="84917" r="-1727" b="8437"/>
          <a:stretch/>
        </p:blipFill>
        <p:spPr>
          <a:xfrm>
            <a:off x="335844" y="5644444"/>
            <a:ext cx="8822268" cy="409222"/>
          </a:xfrm>
          <a:prstGeom prst="rect">
            <a:avLst/>
          </a:prstGeom>
        </p:spPr>
      </p:pic>
      <p:sp>
        <p:nvSpPr>
          <p:cNvPr id="2" name="TextBox 1"/>
          <p:cNvSpPr txBox="1"/>
          <p:nvPr/>
        </p:nvSpPr>
        <p:spPr>
          <a:xfrm>
            <a:off x="1763889" y="6731000"/>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rotWithShape="1">
          <a:blip r:embed="rId4">
            <a:duotone>
              <a:schemeClr val="bg2">
                <a:shade val="45000"/>
                <a:satMod val="135000"/>
              </a:schemeClr>
              <a:prstClr val="white"/>
            </a:duotone>
          </a:blip>
          <a:srcRect l="1727" t="5124" r="-1727" b="22000"/>
          <a:stretch/>
        </p:blipFill>
        <p:spPr>
          <a:xfrm>
            <a:off x="321732" y="677333"/>
            <a:ext cx="8822268" cy="4487334"/>
          </a:xfrm>
          <a:prstGeom prst="rect">
            <a:avLst/>
          </a:prstGeom>
        </p:spPr>
      </p:pic>
    </p:spTree>
    <p:extLst>
      <p:ext uri="{BB962C8B-B14F-4D97-AF65-F5344CB8AC3E}">
        <p14:creationId xmlns:p14="http://schemas.microsoft.com/office/powerpoint/2010/main" val="29307920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38200" y="2133600"/>
            <a:ext cx="7467600" cy="2590800"/>
          </a:xfrm>
          <a:prstGeom prst="rect">
            <a:avLst/>
          </a:prstGeom>
        </p:spPr>
      </p:pic>
      <p:sp>
        <p:nvSpPr>
          <p:cNvPr id="4" name="TextBox 3"/>
          <p:cNvSpPr txBox="1"/>
          <p:nvPr/>
        </p:nvSpPr>
        <p:spPr>
          <a:xfrm>
            <a:off x="4957684" y="5884333"/>
            <a:ext cx="3537146" cy="369332"/>
          </a:xfrm>
          <a:prstGeom prst="rect">
            <a:avLst/>
          </a:prstGeom>
          <a:noFill/>
        </p:spPr>
        <p:txBody>
          <a:bodyPr wrap="none" rtlCol="0">
            <a:spAutoFit/>
          </a:bodyPr>
          <a:lstStyle/>
          <a:p>
            <a:r>
              <a:rPr lang="en-US" dirty="0" smtClean="0"/>
              <a:t>USDA-ARS- Chickpea thermal image</a:t>
            </a:r>
            <a:endParaRPr lang="en-US" dirty="0"/>
          </a:p>
        </p:txBody>
      </p:sp>
    </p:spTree>
    <p:extLst>
      <p:ext uri="{BB962C8B-B14F-4D97-AF65-F5344CB8AC3E}">
        <p14:creationId xmlns:p14="http://schemas.microsoft.com/office/powerpoint/2010/main" val="30306011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511" y="20638"/>
            <a:ext cx="8229600" cy="1143000"/>
          </a:xfrm>
        </p:spPr>
        <p:txBody>
          <a:bodyPr>
            <a:normAutofit/>
          </a:bodyPr>
          <a:lstStyle/>
          <a:p>
            <a:r>
              <a:rPr lang="en-US" dirty="0" smtClean="0"/>
              <a:t>Heat shock and male sterility</a:t>
            </a:r>
            <a:endParaRPr lang="en-US" dirty="0"/>
          </a:p>
        </p:txBody>
      </p:sp>
      <p:pic>
        <p:nvPicPr>
          <p:cNvPr id="3" name="Picture 2"/>
          <p:cNvPicPr>
            <a:picLocks noChangeAspect="1"/>
          </p:cNvPicPr>
          <p:nvPr/>
        </p:nvPicPr>
        <p:blipFill>
          <a:blip r:embed="rId2"/>
          <a:stretch>
            <a:fillRect/>
          </a:stretch>
        </p:blipFill>
        <p:spPr>
          <a:xfrm>
            <a:off x="457200" y="1163638"/>
            <a:ext cx="4078111" cy="5495892"/>
          </a:xfrm>
          <a:prstGeom prst="rect">
            <a:avLst/>
          </a:prstGeom>
        </p:spPr>
      </p:pic>
      <p:sp>
        <p:nvSpPr>
          <p:cNvPr id="4" name="TextBox 3"/>
          <p:cNvSpPr txBox="1"/>
          <p:nvPr/>
        </p:nvSpPr>
        <p:spPr>
          <a:xfrm>
            <a:off x="6166556" y="5602111"/>
            <a:ext cx="2549120" cy="369332"/>
          </a:xfrm>
          <a:prstGeom prst="rect">
            <a:avLst/>
          </a:prstGeom>
          <a:noFill/>
        </p:spPr>
        <p:txBody>
          <a:bodyPr wrap="none" rtlCol="0">
            <a:spAutoFit/>
          </a:bodyPr>
          <a:lstStyle/>
          <a:p>
            <a:r>
              <a:rPr lang="en-US" dirty="0" err="1" smtClean="0"/>
              <a:t>Giorno</a:t>
            </a:r>
            <a:r>
              <a:rPr lang="en-US" dirty="0" smtClean="0"/>
              <a:t> et al. 2013. Plants</a:t>
            </a:r>
            <a:endParaRPr lang="en-US" dirty="0"/>
          </a:p>
        </p:txBody>
      </p:sp>
    </p:spTree>
    <p:extLst>
      <p:ext uri="{BB962C8B-B14F-4D97-AF65-F5344CB8AC3E}">
        <p14:creationId xmlns:p14="http://schemas.microsoft.com/office/powerpoint/2010/main" val="23554055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heat kills pollen</a:t>
            </a:r>
            <a:endParaRPr lang="en-US" dirty="0"/>
          </a:p>
        </p:txBody>
      </p:sp>
      <p:pic>
        <p:nvPicPr>
          <p:cNvPr id="3" name="Picture 2"/>
          <p:cNvPicPr>
            <a:picLocks noChangeAspect="1"/>
          </p:cNvPicPr>
          <p:nvPr/>
        </p:nvPicPr>
        <p:blipFill>
          <a:blip r:embed="rId2"/>
          <a:stretch>
            <a:fillRect/>
          </a:stretch>
        </p:blipFill>
        <p:spPr>
          <a:xfrm>
            <a:off x="0" y="2024945"/>
            <a:ext cx="9144000" cy="4697016"/>
          </a:xfrm>
          <a:prstGeom prst="rect">
            <a:avLst/>
          </a:prstGeom>
        </p:spPr>
      </p:pic>
    </p:spTree>
    <p:extLst>
      <p:ext uri="{BB962C8B-B14F-4D97-AF65-F5344CB8AC3E}">
        <p14:creationId xmlns:p14="http://schemas.microsoft.com/office/powerpoint/2010/main" val="179420847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584200"/>
            <a:ext cx="9144000" cy="5682486"/>
          </a:xfrm>
          <a:prstGeom prst="rect">
            <a:avLst/>
          </a:prstGeom>
        </p:spPr>
      </p:pic>
      <p:sp>
        <p:nvSpPr>
          <p:cNvPr id="4" name="TextBox 3"/>
          <p:cNvSpPr txBox="1"/>
          <p:nvPr/>
        </p:nvSpPr>
        <p:spPr>
          <a:xfrm>
            <a:off x="95589" y="6451448"/>
            <a:ext cx="4929455" cy="338554"/>
          </a:xfrm>
          <a:prstGeom prst="rect">
            <a:avLst/>
          </a:prstGeom>
          <a:noFill/>
        </p:spPr>
        <p:txBody>
          <a:bodyPr wrap="none" rtlCol="0">
            <a:spAutoFit/>
          </a:bodyPr>
          <a:lstStyle/>
          <a:p>
            <a:r>
              <a:rPr lang="en-US" sz="1600" dirty="0" smtClean="0"/>
              <a:t>Article: http://</a:t>
            </a:r>
            <a:r>
              <a:rPr lang="en-US" sz="1600" dirty="0" err="1" smtClean="0"/>
              <a:t>www.alternet.org</a:t>
            </a:r>
            <a:r>
              <a:rPr lang="en-US" sz="1600" dirty="0" smtClean="0"/>
              <a:t>/files/</a:t>
            </a:r>
            <a:r>
              <a:rPr lang="en-US" sz="1600" dirty="0" err="1" smtClean="0"/>
              <a:t>foodpriceindex.jpg</a:t>
            </a:r>
            <a:endParaRPr lang="en-US" sz="1600" dirty="0"/>
          </a:p>
        </p:txBody>
      </p:sp>
      <p:sp>
        <p:nvSpPr>
          <p:cNvPr id="5" name="TextBox 4"/>
          <p:cNvSpPr txBox="1"/>
          <p:nvPr/>
        </p:nvSpPr>
        <p:spPr>
          <a:xfrm>
            <a:off x="109246" y="6184856"/>
            <a:ext cx="1478991" cy="338554"/>
          </a:xfrm>
          <a:prstGeom prst="rect">
            <a:avLst/>
          </a:prstGeom>
          <a:noFill/>
        </p:spPr>
        <p:txBody>
          <a:bodyPr wrap="none" rtlCol="0">
            <a:spAutoFit/>
          </a:bodyPr>
          <a:lstStyle/>
          <a:p>
            <a:r>
              <a:rPr lang="en-US" sz="1600" dirty="0" smtClean="0"/>
              <a:t>Data from: FAO</a:t>
            </a:r>
            <a:endParaRPr lang="en-US" sz="1600" dirty="0"/>
          </a:p>
        </p:txBody>
      </p:sp>
    </p:spTree>
    <p:extLst>
      <p:ext uri="{BB962C8B-B14F-4D97-AF65-F5344CB8AC3E}">
        <p14:creationId xmlns:p14="http://schemas.microsoft.com/office/powerpoint/2010/main" val="36799026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670" y="841354"/>
            <a:ext cx="8915400" cy="4902200"/>
          </a:xfrm>
          <a:prstGeom prst="rect">
            <a:avLst/>
          </a:prstGeom>
        </p:spPr>
      </p:pic>
      <p:sp>
        <p:nvSpPr>
          <p:cNvPr id="3" name="TextBox 2"/>
          <p:cNvSpPr txBox="1"/>
          <p:nvPr/>
        </p:nvSpPr>
        <p:spPr>
          <a:xfrm>
            <a:off x="0" y="6506945"/>
            <a:ext cx="8213394" cy="307777"/>
          </a:xfrm>
          <a:prstGeom prst="rect">
            <a:avLst/>
          </a:prstGeom>
          <a:noFill/>
        </p:spPr>
        <p:txBody>
          <a:bodyPr wrap="none" rtlCol="0">
            <a:spAutoFit/>
          </a:bodyPr>
          <a:lstStyle/>
          <a:p>
            <a:r>
              <a:rPr lang="en-US" sz="1400" dirty="0" smtClean="0"/>
              <a:t>http://</a:t>
            </a:r>
            <a:r>
              <a:rPr lang="en-US" sz="1400" dirty="0" err="1" smtClean="0"/>
              <a:t>www.gatesfoundation.org</a:t>
            </a:r>
            <a:r>
              <a:rPr lang="en-US" sz="1400" dirty="0" smtClean="0"/>
              <a:t>/Who-We-Are/Resources-and-Media/Annual-Letters-List/Annual-Letter-2012</a:t>
            </a:r>
            <a:endParaRPr lang="en-US" sz="1400" dirty="0"/>
          </a:p>
        </p:txBody>
      </p:sp>
    </p:spTree>
    <p:extLst>
      <p:ext uri="{BB962C8B-B14F-4D97-AF65-F5344CB8AC3E}">
        <p14:creationId xmlns:p14="http://schemas.microsoft.com/office/powerpoint/2010/main" val="4151664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Food price decline: </a:t>
            </a:r>
            <a:br>
              <a:rPr lang="en-US" dirty="0" smtClean="0"/>
            </a:br>
            <a:r>
              <a:rPr lang="en-US" dirty="0" smtClean="0"/>
              <a:t>Green Revolution</a:t>
            </a:r>
            <a:endParaRPr lang="en-US" dirty="0"/>
          </a:p>
        </p:txBody>
      </p:sp>
      <p:sp>
        <p:nvSpPr>
          <p:cNvPr id="4" name="Content Placeholder 3"/>
          <p:cNvSpPr>
            <a:spLocks noGrp="1"/>
          </p:cNvSpPr>
          <p:nvPr>
            <p:ph idx="1"/>
          </p:nvPr>
        </p:nvSpPr>
        <p:spPr/>
        <p:txBody>
          <a:bodyPr/>
          <a:lstStyle/>
          <a:p>
            <a:r>
              <a:rPr lang="en-US" dirty="0" smtClean="0"/>
              <a:t>High yielding crop varieties</a:t>
            </a:r>
          </a:p>
          <a:p>
            <a:r>
              <a:rPr lang="en-US" dirty="0" smtClean="0"/>
              <a:t>Synthetic fertilizers &amp; pesticides</a:t>
            </a:r>
          </a:p>
          <a:p>
            <a:r>
              <a:rPr lang="en-US" dirty="0" smtClean="0"/>
              <a:t>Improved farming practices</a:t>
            </a:r>
          </a:p>
          <a:p>
            <a:pPr marL="0" indent="0">
              <a:buNone/>
            </a:pPr>
            <a:endParaRPr lang="en-US" dirty="0"/>
          </a:p>
        </p:txBody>
      </p:sp>
    </p:spTree>
    <p:extLst>
      <p:ext uri="{BB962C8B-B14F-4D97-AF65-F5344CB8AC3E}">
        <p14:creationId xmlns:p14="http://schemas.microsoft.com/office/powerpoint/2010/main" val="18033200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685800"/>
            <a:ext cx="7620000" cy="5486400"/>
          </a:xfrm>
          <a:prstGeom prst="rect">
            <a:avLst/>
          </a:prstGeom>
        </p:spPr>
      </p:pic>
    </p:spTree>
    <p:extLst>
      <p:ext uri="{BB962C8B-B14F-4D97-AF65-F5344CB8AC3E}">
        <p14:creationId xmlns:p14="http://schemas.microsoft.com/office/powerpoint/2010/main" val="28616266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6904" y="946229"/>
            <a:ext cx="5380250" cy="4987700"/>
          </a:xfrm>
          <a:prstGeom prst="rect">
            <a:avLst/>
          </a:prstGeom>
        </p:spPr>
      </p:pic>
    </p:spTree>
    <p:extLst>
      <p:ext uri="{BB962C8B-B14F-4D97-AF65-F5344CB8AC3E}">
        <p14:creationId xmlns:p14="http://schemas.microsoft.com/office/powerpoint/2010/main" val="5072854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420</TotalTime>
  <Words>1566</Words>
  <Application>Microsoft Macintosh PowerPoint</Application>
  <PresentationFormat>On-screen Show (4:3)</PresentationFormat>
  <Paragraphs>182</Paragraphs>
  <Slides>45</Slides>
  <Notes>18</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Food Price Index: 2004-2012</vt:lpstr>
      <vt:lpstr>Food prices and political unrest </vt:lpstr>
      <vt:lpstr>PowerPoint Presentation</vt:lpstr>
      <vt:lpstr>PowerPoint Presentation</vt:lpstr>
      <vt:lpstr>Food price decline:  Green Revolution</vt:lpstr>
      <vt:lpstr>PowerPoint Presentation</vt:lpstr>
      <vt:lpstr>PowerPoint Presentation</vt:lpstr>
      <vt:lpstr>We are in need of a new  “Green Revolution”</vt:lpstr>
      <vt:lpstr>Projected Global Drought</vt:lpstr>
      <vt:lpstr>PowerPoint Presentation</vt:lpstr>
      <vt:lpstr>Definitions:</vt:lpstr>
      <vt:lpstr>Definitions cont’d</vt:lpstr>
      <vt:lpstr>Topics</vt:lpstr>
      <vt:lpstr>PowerPoint Presentation</vt:lpstr>
      <vt:lpstr>PowerPoint Presentation</vt:lpstr>
      <vt:lpstr>PowerPoint Presentation</vt:lpstr>
      <vt:lpstr>Submergence effect on yield</vt:lpstr>
      <vt:lpstr>PowerPoint Presentation</vt:lpstr>
      <vt:lpstr>PowerPoint Presentation</vt:lpstr>
      <vt:lpstr>Challenges towards improving  drought tolerance </vt:lpstr>
      <vt:lpstr>PowerPoint Presentation</vt:lpstr>
      <vt:lpstr>Role of ABA and drought</vt:lpstr>
      <vt:lpstr>PowerPoint Presentation</vt:lpstr>
      <vt:lpstr>PowerPoint Presentation</vt:lpstr>
      <vt:lpstr>PowerPoint Presentation</vt:lpstr>
      <vt:lpstr>PowerPoint Presentation</vt:lpstr>
      <vt:lpstr>Movement of Sodium</vt:lpstr>
      <vt:lpstr>PowerPoint Presentation</vt:lpstr>
      <vt:lpstr>PowerPoint Presentation</vt:lpstr>
      <vt:lpstr>PowerPoint Presentation</vt:lpstr>
      <vt:lpstr>Aluminum Toxicity</vt:lpstr>
      <vt:lpstr>PowerPoint Presentation</vt:lpstr>
      <vt:lpstr>Boron Toxicity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 shock and male sterility</vt:lpstr>
      <vt:lpstr>High heat kills pollen</vt:lpstr>
    </vt:vector>
  </TitlesOfParts>
  <Company>University of California, Davis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Department of Plant Biology</dc:creator>
  <cp:lastModifiedBy>Department of Plant Biology</cp:lastModifiedBy>
  <cp:revision>70</cp:revision>
  <dcterms:created xsi:type="dcterms:W3CDTF">2015-10-16T15:08:03Z</dcterms:created>
  <dcterms:modified xsi:type="dcterms:W3CDTF">2015-10-16T22:08:51Z</dcterms:modified>
</cp:coreProperties>
</file>